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4" r:id="rId5"/>
    <p:sldMasterId id="2147483669" r:id="rId6"/>
  </p:sldMasterIdLst>
  <p:notesMasterIdLst>
    <p:notesMasterId r:id="rId26"/>
  </p:notesMasterIdLst>
  <p:sldIdLst>
    <p:sldId id="457" r:id="rId7"/>
    <p:sldId id="362" r:id="rId8"/>
    <p:sldId id="470" r:id="rId9"/>
    <p:sldId id="407" r:id="rId10"/>
    <p:sldId id="424" r:id="rId11"/>
    <p:sldId id="473" r:id="rId12"/>
    <p:sldId id="368" r:id="rId13"/>
    <p:sldId id="391" r:id="rId14"/>
    <p:sldId id="475" r:id="rId15"/>
    <p:sldId id="476" r:id="rId16"/>
    <p:sldId id="477" r:id="rId17"/>
    <p:sldId id="478" r:id="rId18"/>
    <p:sldId id="472" r:id="rId19"/>
    <p:sldId id="385" r:id="rId20"/>
    <p:sldId id="459" r:id="rId21"/>
    <p:sldId id="401" r:id="rId22"/>
    <p:sldId id="402" r:id="rId23"/>
    <p:sldId id="471" r:id="rId24"/>
    <p:sldId id="474" r:id="rId25"/>
  </p:sldIdLst>
  <p:sldSz cx="12192000" cy="6858000"/>
  <p:notesSz cx="6718300" cy="98552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DEBB1E-B168-4242-99A6-F8E92A6D2511}">
          <p14:sldIdLst>
            <p14:sldId id="457"/>
            <p14:sldId id="362"/>
            <p14:sldId id="470"/>
            <p14:sldId id="407"/>
            <p14:sldId id="424"/>
            <p14:sldId id="473"/>
            <p14:sldId id="368"/>
            <p14:sldId id="391"/>
            <p14:sldId id="475"/>
            <p14:sldId id="476"/>
            <p14:sldId id="477"/>
            <p14:sldId id="478"/>
            <p14:sldId id="472"/>
            <p14:sldId id="385"/>
            <p14:sldId id="459"/>
          </p14:sldIdLst>
        </p14:section>
        <p14:section name="Verify G+" id="{603B53F7-68F9-435B-8C5A-C14C896694F9}">
          <p14:sldIdLst>
            <p14:sldId id="401"/>
            <p14:sldId id="402"/>
          </p14:sldIdLst>
        </p14:section>
        <p14:section name="General" id="{71780167-FBC8-4358-B622-7A01C7602EB4}">
          <p14:sldIdLst>
            <p14:sldId id="471"/>
            <p14:sldId id="4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in Lindqvist" initials="ML" lastIdx="239" clrIdx="0">
    <p:extLst>
      <p:ext uri="{19B8F6BF-5375-455C-9EA6-DF929625EA0E}">
        <p15:presenceInfo xmlns:p15="http://schemas.microsoft.com/office/powerpoint/2012/main" userId="S::Malin.Lindqvist@shl.com::4232fb0e-90d4-4171-866a-06343520cf73" providerId="AD"/>
      </p:ext>
    </p:extLst>
  </p:cmAuthor>
  <p:cmAuthor id="2" name="Joakim Ramström" initials="JR" lastIdx="1" clrIdx="1">
    <p:extLst>
      <p:ext uri="{19B8F6BF-5375-455C-9EA6-DF929625EA0E}">
        <p15:presenceInfo xmlns:p15="http://schemas.microsoft.com/office/powerpoint/2012/main" userId="S::joakim.ramstrom@hhpes.se::4299fb24-5810-49c8-8bad-2178239e21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F2D9"/>
    <a:srgbClr val="C8C8C8"/>
    <a:srgbClr val="A7FC67"/>
    <a:srgbClr val="6BE152"/>
    <a:srgbClr val="FFFD78"/>
    <a:srgbClr val="FFD579"/>
    <a:srgbClr val="FF7E79"/>
    <a:srgbClr val="94C627"/>
    <a:srgbClr val="F4D65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48"/>
    <p:restoredTop sz="94771"/>
  </p:normalViewPr>
  <p:slideViewPr>
    <p:cSldViewPr snapToGrid="0">
      <p:cViewPr varScale="1">
        <p:scale>
          <a:sx n="115" d="100"/>
          <a:sy n="115" d="100"/>
        </p:scale>
        <p:origin x="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9086828665063974"/>
          <c:y val="2.7911566487219468E-2"/>
          <c:w val="0.41826342669872052"/>
          <c:h val="0.923243192160146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9E0B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4F1C-4314-BD09-A83196AB6CC4}"/>
              </c:ext>
            </c:extLst>
          </c:dPt>
          <c:dPt>
            <c:idx val="1"/>
            <c:bubble3D val="0"/>
            <c:spPr>
              <a:solidFill>
                <a:srgbClr val="5B667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4F1C-4314-BD09-A83196AB6CC4}"/>
              </c:ext>
            </c:extLst>
          </c:dPt>
          <c:dPt>
            <c:idx val="2"/>
            <c:bubble3D val="0"/>
            <c:spPr>
              <a:solidFill>
                <a:srgbClr val="FF830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4F1C-4314-BD09-A83196AB6CC4}"/>
              </c:ext>
            </c:extLst>
          </c:dPt>
          <c:dPt>
            <c:idx val="3"/>
            <c:bubble3D val="0"/>
            <c:spPr>
              <a:solidFill>
                <a:srgbClr val="636363">
                  <a:lumMod val="40000"/>
                  <a:lumOff val="60000"/>
                </a:srgbClr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4F1C-4314-BD09-A83196AB6CC4}"/>
              </c:ext>
            </c:extLst>
          </c:dPt>
          <c:cat>
            <c:strRef>
              <c:f>Sheet1!$A$2:$A$5</c:f>
              <c:strCache>
                <c:ptCount val="4"/>
                <c:pt idx="0">
                  <c:v>Personality</c:v>
                </c:pt>
                <c:pt idx="1">
                  <c:v>Motivation</c:v>
                </c:pt>
                <c:pt idx="2">
                  <c:v>Ability</c:v>
                </c:pt>
                <c:pt idx="3">
                  <c:v>Skills / Knowledge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1C-4314-BD09-A83196AB6C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SE"/>
    </a:p>
  </c:txPr>
  <c:externalData r:id="rId2">
    <c:autoUpdate val="0"/>
  </c:externalData>
</c:chartSpace>
</file>

<file path=ppt/media/image1.jpeg>
</file>

<file path=ppt/media/image1.pdf>
</file>

<file path=ppt/media/image10.png>
</file>

<file path=ppt/media/image11.jpeg>
</file>

<file path=ppt/media/image12.gif>
</file>

<file path=ppt/media/image2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1263" cy="4944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05482" y="0"/>
            <a:ext cx="2911263" cy="4944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33761-BDFE-444A-8A22-2C4597466B0A}" type="datetimeFigureOut">
              <a:rPr lang="en-SE" smtClean="0"/>
              <a:t>2023-07-26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225" y="1231900"/>
            <a:ext cx="5911850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1830" y="4742815"/>
            <a:ext cx="5374640" cy="38804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730"/>
            <a:ext cx="2911263" cy="4944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05482" y="9360730"/>
            <a:ext cx="2911263" cy="4944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A0A6DC-6BA3-4826-BB40-5BAC9F5941E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96293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9973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488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/>
              <a:t>=&lt;30 – 31-69 &gt;=70</a:t>
            </a:r>
          </a:p>
          <a:p>
            <a:endParaRPr lang="sv-SE"/>
          </a:p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84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344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03591-30E3-4427-A879-0B56904FB93D}" type="slidenum">
              <a:rPr lang="sv-SE" smtClean="0">
                <a:solidFill>
                  <a:prstClr val="black"/>
                </a:solidFill>
              </a:rPr>
              <a:pPr/>
              <a:t>19</a:t>
            </a:fld>
            <a:endParaRPr lang="sv-S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388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863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859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5712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8787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392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10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861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02256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4078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982D7B6A-E200-4435-B87D-A10BD78B0C30}"/>
              </a:ext>
            </a:extLst>
          </p:cNvPr>
          <p:cNvSpPr/>
          <p:nvPr userDrawn="1"/>
        </p:nvSpPr>
        <p:spPr bwMode="auto">
          <a:xfrm rot="10800000">
            <a:off x="0" y="5581650"/>
            <a:ext cx="12192000" cy="127634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238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7" name="Oval 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04DA2EB3-783B-CF41-B655-921DB68C8EA1}"/>
              </a:ext>
            </a:extLst>
          </p:cNvPr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a="http://schemas.microsoft.com/office/mac/drawingml/2008/main" xmlns:mv="urn:schemas-microsoft-com:mac:vml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B9500959-44AE-B14A-B39B-8793B5D07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C9692AC-ACC6-094E-AB1C-CB13A44EEB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</p:spTree>
    <p:extLst>
      <p:ext uri="{BB962C8B-B14F-4D97-AF65-F5344CB8AC3E}">
        <p14:creationId xmlns:p14="http://schemas.microsoft.com/office/powerpoint/2010/main" val="2363062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751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Blu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861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724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Lilac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281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Marigold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764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7455638" y="5686438"/>
            <a:ext cx="4480452" cy="1171563"/>
          </a:xfrm>
          <a:prstGeom prst="rect">
            <a:avLst/>
          </a:prstGeom>
          <a:solidFill>
            <a:srgbClr val="FFFFFF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434146E6-7380-7945-83CA-4EC63B1900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C2D4CA14-A55B-D14F-80A6-595F4270C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5890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Include This Roadmap Layout or the Agenda Layout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419929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230255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040583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15757" y="2035159"/>
            <a:ext cx="2539700" cy="10382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19340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50D9E7C1-2A0D-DA43-AC03-A9B01096A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70764D5F-943C-8845-9A58-B4F33A1862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396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601663"/>
          </a:xfrm>
          <a:prstGeom prst="rect">
            <a:avLst/>
          </a:prstGeom>
        </p:spPr>
        <p:txBody>
          <a:bodyPr lIns="0" rIns="0" anchor="b" anchorCtr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703F0130-D09F-7C4D-920C-79FEC2BCD9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D74B27C1-7404-A943-B5EC-AD1D5750D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3524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fld id="{02E75376-4488-481E-8346-C3577BB192BB}" type="slidenum">
              <a:rPr lang="en-US"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pPr>
                <a:lnSpc>
                  <a:spcPts val="900"/>
                </a:lnSpc>
                <a:defRPr/>
              </a:pPr>
              <a:t>‹#›</a:t>
            </a:fld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99C03ED5-6757-144F-B655-36DCED9EB2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F9F5B1DA-E6A4-F54F-8359-17CDEC632F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637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4"/>
            <a:ext cx="12192000" cy="856343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61" y="72570"/>
            <a:ext cx="10571999" cy="551544"/>
          </a:xfrm>
        </p:spPr>
        <p:txBody>
          <a:bodyPr/>
          <a:lstStyle>
            <a:lvl1pPr>
              <a:defRPr sz="2400">
                <a:latin typeface="Futura Std Light" panose="020B04020202040203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83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/>
          <p:cNvSpPr txBox="1">
            <a:spLocks/>
          </p:cNvSpPr>
          <p:nvPr userDrawn="1"/>
        </p:nvSpPr>
        <p:spPr bwMode="auto">
          <a:xfrm>
            <a:off x="5868200" y="6432161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900"/>
              </a:lnSpc>
              <a:defRPr/>
            </a:pPr>
            <a:endParaRPr lang="en-US" sz="800">
              <a:solidFill>
                <a:srgbClr val="7F7F7F"/>
              </a:solidFill>
              <a:latin typeface="Arial"/>
              <a:cs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55635"/>
            <a:ext cx="10956872" cy="41053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1" name="Title 1"/>
          <p:cNvSpPr txBox="1">
            <a:spLocks/>
          </p:cNvSpPr>
          <p:nvPr userDrawn="1"/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to Enter Slide Title 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27807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4FDDAA73-8C39-CC49-B231-4F73A62B83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82764B13-0D4A-3040-A652-B414ABC26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157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Bullet w/ Intro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2138766"/>
            <a:ext cx="10956872" cy="34407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1338936"/>
            <a:ext cx="10941908" cy="720000"/>
          </a:xfrm>
          <a:prstGeom prst="rect">
            <a:avLst/>
          </a:prstGeom>
        </p:spPr>
        <p:txBody>
          <a:bodyPr/>
          <a:lstStyle>
            <a:lvl1pPr marL="0" indent="0" algn="l" rtl="0" fontAlgn="base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FontTx/>
              <a:buNone/>
              <a:def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Arial"/>
              </a:defRPr>
            </a:lvl1pPr>
            <a:lvl2pPr>
              <a:buNone/>
              <a:defRPr>
                <a:latin typeface="+mj-lt"/>
                <a:cs typeface="Arial"/>
              </a:defRPr>
            </a:lvl2pPr>
            <a:lvl3pPr>
              <a:buNone/>
              <a:defRPr>
                <a:latin typeface="Arial"/>
                <a:cs typeface="Arial"/>
              </a:defRPr>
            </a:lvl3pPr>
            <a:lvl4pPr>
              <a:buNone/>
              <a:defRPr>
                <a:latin typeface="Arial"/>
                <a:cs typeface="Arial"/>
              </a:defRPr>
            </a:lvl4pPr>
            <a:lvl5pPr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82AD2596-1AF3-A849-BC9E-E4E7F9970D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55566991-9AC9-1840-AA1C-778FD22D0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51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5952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15195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598B25E8-75CD-E549-B32F-A55E4D2D9A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101E4C52-8F9B-C64C-B499-8EBDE8A56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750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w/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15950" y="1355634"/>
            <a:ext cx="5167892" cy="58880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5951" y="2092272"/>
            <a:ext cx="5167892" cy="33687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6098" y="1355634"/>
            <a:ext cx="5172493" cy="5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SzTx/>
              <a:buFontTx/>
              <a:buNone/>
              <a:tabLst/>
              <a:defRPr/>
            </a:pPr>
            <a:r>
              <a:rPr lang="en-US"/>
              <a:t>Click to enter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06098" y="2076773"/>
            <a:ext cx="5172493" cy="337576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BAFA3EEE-2C95-5F41-901A-2FCE1AC99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4E892176-7212-BA4A-A5B2-5BFCC15245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0140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3" name="Oval 12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accent3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36A8531B-A64C-1740-A313-E601679439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27521C0F-6C66-894E-83C3-DA7AF1624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365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Rectangle 17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20" name="Oval 19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9090BBD8-D264-DF43-B85F-1B67B00C2B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2B2A04D3-97C7-C748-B9CF-2F4A356CF9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99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Lila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5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5" name="Oval 4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 descr="SHL_tag_2col_pos_outline.eps">
            <a:extLst>
              <a:ext uri="{FF2B5EF4-FFF2-40B4-BE49-F238E27FC236}">
                <a16:creationId xmlns:a16="http://schemas.microsoft.com/office/drawing/2014/main" id="{59371F55-6267-2448-A5D7-E4025528A8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2C8861B0-4D6B-2D40-8595-74794CCBD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1153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temized 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6275" y="2329543"/>
            <a:ext cx="10905005" cy="3190724"/>
          </a:xfrm>
          <a:prstGeom prst="rect">
            <a:avLst/>
          </a:prstGeom>
        </p:spPr>
        <p:txBody>
          <a:bodyPr/>
          <a:lstStyle>
            <a:lvl1pPr marL="171450" indent="-171450" algn="l" rtl="0" fontAlgn="base">
              <a:lnSpc>
                <a:spcPct val="133000"/>
              </a:lnSpc>
              <a:spcBef>
                <a:spcPct val="21000"/>
              </a:spcBef>
              <a:spcAft>
                <a:spcPct val="0"/>
              </a:spcAft>
              <a:buClr>
                <a:srgbClr val="4D4F53"/>
              </a:buClr>
              <a:buFont typeface="Wingdings" charset="2"/>
              <a:buChar char="§"/>
              <a:def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GB"/>
              <a:t>Click to enter itemized divider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1" y="373063"/>
            <a:ext cx="4288751" cy="1332366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7" name="Picture 6" descr="SHL_tag_2col_pos_outline.eps">
            <a:extLst>
              <a:ext uri="{FF2B5EF4-FFF2-40B4-BE49-F238E27FC236}">
                <a16:creationId xmlns:a16="http://schemas.microsoft.com/office/drawing/2014/main" id="{B073254E-39BA-E940-B923-ABFF210C84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8522C2DF-5E91-6840-8795-C63268F8C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833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975AF649-677B-8843-B0C6-43C0986D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CB2EF904-A778-3B46-95A3-940F7BCED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102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Gray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10E0149A-516A-DF44-9272-E7F3006B3C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1A523529-3E65-474A-9497-CE755E6C7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049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6142C67-E326-423F-BEC0-BE682985C21C}" type="datetime1">
              <a:rPr lang="en-US" smtClean="0"/>
              <a:t>7/26/23</a:t>
            </a:fld>
            <a:endParaRPr lang="en-US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344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Lilac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975AF649-677B-8843-B0C6-43C0986D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CB2EF904-A778-3B46-95A3-940F7BCED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013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2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0D717D65-E4DA-3747-947F-B3FA2BB99D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580D3F53-D0CF-0243-8466-6D0E9B4FE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400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2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478988CD-E29B-F140-BAF6-63EF001489E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4" name="Picture 13" descr="SHL_tag_2col_pos_outline.eps">
            <a:extLst>
              <a:ext uri="{FF2B5EF4-FFF2-40B4-BE49-F238E27FC236}">
                <a16:creationId xmlns:a16="http://schemas.microsoft.com/office/drawing/2014/main" id="{58567151-1BB2-5449-9A23-895878D3AC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0DE88700-353C-9646-901A-376F7CF0D2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2549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 (Te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6" name="Oval 15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570C16FE-63F1-3F47-861A-3D476CEA2CD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E369F9A2-A173-EF42-AA56-2A4DD9FB22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8CB254EB-8DA1-354D-A749-4DDA0AA50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3144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Long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C4DABAE9-EA4E-E449-B706-A770A5FB0C1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CF66DBE0-8E69-9F4B-8B2B-323208FF7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86A852A6-A770-114A-81F2-8C86EF29C9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181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Long Titl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295B5C3-81E9-6642-888A-E9CE0AA0946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2" name="Picture 11" descr="SHL_tag_2col_pos_outline.eps">
            <a:extLst>
              <a:ext uri="{FF2B5EF4-FFF2-40B4-BE49-F238E27FC236}">
                <a16:creationId xmlns:a16="http://schemas.microsoft.com/office/drawing/2014/main" id="{CBA6C77D-5D46-0944-9474-ECB0C0ED3B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6BE20892-E045-B541-8589-137A5960C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0166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Include This Roadmap Layout or the Agenda Layout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419929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230255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040583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15757" y="2035159"/>
            <a:ext cx="2539700" cy="10382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A9E278B9-664E-354F-A1B9-FA1E2512A16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D1FFE918-6184-2647-BE16-4011AB0C6D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3" name="Footer Placeholder 1">
            <a:extLst>
              <a:ext uri="{FF2B5EF4-FFF2-40B4-BE49-F238E27FC236}">
                <a16:creationId xmlns:a16="http://schemas.microsoft.com/office/drawing/2014/main" id="{43EFFFF2-F952-EB46-A469-25C7287D0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3310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601663"/>
          </a:xfrm>
          <a:prstGeom prst="rect">
            <a:avLst/>
          </a:prstGeom>
        </p:spPr>
        <p:txBody>
          <a:bodyPr lIns="0" rIns="0" anchor="b" anchorCtr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429B42A-D87C-E44F-922E-A1697AB74C9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DA488261-D8B5-EA4F-B67A-E022BA01FF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5" name="Footer Placeholder 1">
            <a:extLst>
              <a:ext uri="{FF2B5EF4-FFF2-40B4-BE49-F238E27FC236}">
                <a16:creationId xmlns:a16="http://schemas.microsoft.com/office/drawing/2014/main" id="{ED8BC4E1-B0C1-FF44-9C73-5295D9BCF6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092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10DB1926-3C6A-F544-8B4D-D0F33E293AF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B0E452F4-C0B2-D94A-A1CB-687441FF1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F0005AD5-9AED-8D4B-A39B-779156C6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4941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55635"/>
            <a:ext cx="10956872" cy="41053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8BFB927-35FF-264D-BABA-6F5EBA5AC09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F97DC16A-EBDF-934F-879A-901AE27196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5BFC38B0-8598-D347-9CA4-5952603A9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353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3B0F1F2D-9DAA-4D69-8133-CEB5EA610596}"/>
              </a:ext>
            </a:extLst>
          </p:cNvPr>
          <p:cNvSpPr/>
          <p:nvPr userDrawn="1"/>
        </p:nvSpPr>
        <p:spPr bwMode="auto">
          <a:xfrm rot="10800000">
            <a:off x="0" y="5581650"/>
            <a:ext cx="12192000" cy="127634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201685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Bullet w/ Intro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2138766"/>
            <a:ext cx="10956872" cy="34407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1338936"/>
            <a:ext cx="10941908" cy="720000"/>
          </a:xfrm>
          <a:prstGeom prst="rect">
            <a:avLst/>
          </a:prstGeom>
        </p:spPr>
        <p:txBody>
          <a:bodyPr/>
          <a:lstStyle>
            <a:lvl1pPr marL="0" indent="0" algn="l" rtl="0" fontAlgn="base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FontTx/>
              <a:buNone/>
              <a:def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Arial"/>
              </a:defRPr>
            </a:lvl1pPr>
            <a:lvl2pPr>
              <a:buNone/>
              <a:defRPr>
                <a:latin typeface="+mj-lt"/>
                <a:cs typeface="Arial"/>
              </a:defRPr>
            </a:lvl2pPr>
            <a:lvl3pPr>
              <a:buNone/>
              <a:defRPr>
                <a:latin typeface="Arial"/>
                <a:cs typeface="Arial"/>
              </a:defRPr>
            </a:lvl3pPr>
            <a:lvl4pPr>
              <a:buNone/>
              <a:defRPr>
                <a:latin typeface="Arial"/>
                <a:cs typeface="Arial"/>
              </a:defRPr>
            </a:lvl4pPr>
            <a:lvl5pPr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A6EDED29-5999-374A-BBBF-7A2169F775B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2" name="Picture 11" descr="SHL_tag_2col_pos_outline.eps">
            <a:extLst>
              <a:ext uri="{FF2B5EF4-FFF2-40B4-BE49-F238E27FC236}">
                <a16:creationId xmlns:a16="http://schemas.microsoft.com/office/drawing/2014/main" id="{A71D94CC-D1D1-FB4A-8DEC-1EFDB19411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9AE79380-95DB-F641-879C-FAFD62DB1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0239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5952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15195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D9C3529E-4840-2D4A-8161-D04A1AD5EC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4EBABE34-D234-CF47-AEAB-7689E8D6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36FBFED3-5F18-0B40-9C96-0DFD2E683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2029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Two-Column w/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15950" y="1355634"/>
            <a:ext cx="5167892" cy="58880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5951" y="2092272"/>
            <a:ext cx="5167892" cy="33687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6098" y="1355634"/>
            <a:ext cx="5172493" cy="5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SzTx/>
              <a:buFontTx/>
              <a:buNone/>
              <a:tabLst/>
              <a:defRPr/>
            </a:pPr>
            <a:r>
              <a:rPr lang="en-US"/>
              <a:t>Click to enter text</a:t>
            </a:r>
          </a:p>
        </p:txBody>
      </p:sp>
      <p:sp>
        <p:nvSpPr>
          <p:cNvPr id="17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06098" y="2076773"/>
            <a:ext cx="5172493" cy="337576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7528075-F2F6-8F47-8DC6-83426850F3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4" name="Picture 13" descr="SHL_tag_2col_pos_outline.eps">
            <a:extLst>
              <a:ext uri="{FF2B5EF4-FFF2-40B4-BE49-F238E27FC236}">
                <a16:creationId xmlns:a16="http://schemas.microsoft.com/office/drawing/2014/main" id="{EA8CE92A-FE3F-AA45-9BA8-9E40CACFE8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E01D3F8F-52D5-5F43-BDFC-0EE906680ED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5720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8" y="6224588"/>
            <a:ext cx="1119632" cy="36195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4" name="Oval 13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accent3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70A6EC4-CE26-E14A-AF87-AD8D63A4924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6" name="Picture 15" descr="SHL_tag_2col_pos_outline.eps">
            <a:extLst>
              <a:ext uri="{FF2B5EF4-FFF2-40B4-BE49-F238E27FC236}">
                <a16:creationId xmlns:a16="http://schemas.microsoft.com/office/drawing/2014/main" id="{C9A19F9D-E94C-3A41-AC77-6680F24132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A0BD7FF1-5BCC-1444-87DA-96BA6A8C33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25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3" name="Oval 12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2DCA73-067C-8241-A0F0-520F3161D92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56E8FDA5-9209-8A4C-9839-215F1D5CA6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5" name="Footer Placeholder 1">
            <a:extLst>
              <a:ext uri="{FF2B5EF4-FFF2-40B4-BE49-F238E27FC236}">
                <a16:creationId xmlns:a16="http://schemas.microsoft.com/office/drawing/2014/main" id="{A9A77B62-4C25-CD4B-9E49-E66257157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058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 Tea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A05699E6-A71F-D74F-A138-57FB94CF06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924EE201-F449-B74F-AD13-2A57DC0BDD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F1E13775-9614-F244-BDE8-926C2649F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108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-Brand_End P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2C88E467-823A-5146-AABF-E0782F1918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B4F735B5-2F71-F243-8A26-4F28196FC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CDF267FD-76C1-644C-99E3-16CA5856D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6200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End Pag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2C88E467-823A-5146-AABF-E0782F1918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B4F735B5-2F71-F243-8A26-4F28196FC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CDF267FD-76C1-644C-99E3-16CA5856D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612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End Pag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811FE7C4-5CF9-0E40-AC40-17DFE5C747C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5" name="Picture 14" descr="SHL_tag_2col_pos_outline.eps">
            <a:extLst>
              <a:ext uri="{FF2B5EF4-FFF2-40B4-BE49-F238E27FC236}">
                <a16:creationId xmlns:a16="http://schemas.microsoft.com/office/drawing/2014/main" id="{7447F045-071A-4046-A894-4F77B4ACCF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498334CD-CA40-7042-9451-0A1788158C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82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1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rgbClr val="0A3F6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03056" y="1024535"/>
            <a:ext cx="10979344" cy="0"/>
          </a:xfrm>
          <a:prstGeom prst="line">
            <a:avLst/>
          </a:prstGeom>
          <a:ln w="130175" cmpd="sng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82A681-4B47-2142-BE3B-540FB37443A1}" type="slidenum">
              <a:rPr kumimoji="0" lang="en-GB" sz="1000" b="0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ctr" defTabSz="914400" rtl="0" eaLnBrk="1" fontAlgn="base" latinLnBrk="0" hangingPunct="1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545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26"/>
            <a:ext cx="12192000" cy="856343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75" y="72570"/>
            <a:ext cx="10571999" cy="551544"/>
          </a:xfrm>
        </p:spPr>
        <p:txBody>
          <a:bodyPr/>
          <a:lstStyle>
            <a:lvl1pPr>
              <a:defRPr sz="2400">
                <a:latin typeface="Futura Std Light" panose="020B04020202040203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7212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Bleed P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82A681-4B47-2142-BE3B-540FB37443A1}" type="slidenum">
              <a:rPr kumimoji="0" lang="en-GB" sz="10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ctr" defTabSz="914400" rtl="0" eaLnBrk="1" fontAlgn="base" latinLnBrk="0" hangingPunct="1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07090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1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rgbClr val="0A3F6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03056" y="1024535"/>
            <a:ext cx="10979344" cy="0"/>
          </a:xfrm>
          <a:prstGeom prst="line">
            <a:avLst/>
          </a:prstGeom>
          <a:ln w="130175" cmpd="sng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900"/>
              </a:lnSpc>
              <a:defRPr/>
            </a:pPr>
            <a:fld id="{B482A681-4B47-2142-BE3B-540FB37443A1}" type="slidenum">
              <a:rPr lang="en-GB" sz="1000" kern="0" smtClean="0">
                <a:solidFill>
                  <a:srgbClr val="7F7F7F"/>
                </a:solidFill>
                <a:latin typeface="Arial"/>
                <a:cs typeface="Arial"/>
              </a:rPr>
              <a:pPr>
                <a:lnSpc>
                  <a:spcPts val="900"/>
                </a:lnSpc>
                <a:defRPr/>
              </a:pPr>
              <a:t>‹#›</a:t>
            </a:fld>
            <a:endParaRPr lang="en-US" sz="800">
              <a:solidFill>
                <a:srgbClr val="7F7F7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9415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6142C67-E326-423F-BEC0-BE682985C21C}" type="datetime1">
              <a:rPr lang="en-US" smtClean="0">
                <a:solidFill>
                  <a:prstClr val="white"/>
                </a:solidFill>
              </a:rPr>
              <a:pPr/>
              <a:t>7/26/23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rgbClr val="00C6BB"/>
                </a:solidFill>
              </a:rPr>
              <a:pPr/>
              <a:t>‹#›</a:t>
            </a:fld>
            <a:endParaRPr lang="en-US">
              <a:solidFill>
                <a:srgbClr val="00C6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55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L_tag_2col_pos_outline.eps">
            <a:extLst>
              <a:ext uri="{FF2B5EF4-FFF2-40B4-BE49-F238E27FC236}">
                <a16:creationId xmlns:a16="http://schemas.microsoft.com/office/drawing/2014/main" id="{B92EE4AE-F3CB-0547-AB8D-36CED89957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255CAE36-21B4-9146-8ED6-A7F57D33DF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551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2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Rectangle 25"/>
          <p:cNvSpPr/>
          <p:nvPr userDrawn="1"/>
        </p:nvSpPr>
        <p:spPr bwMode="auto">
          <a:xfrm>
            <a:off x="7320173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11" name="Picture 10" descr="SHL_tag_2col_pos_outlin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a="http://schemas.microsoft.com/office/mac/drawingml/2008/main" xmlns:mv="urn:schemas-microsoft-com:mac:vml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68F1116F-21E6-554B-AC20-AC87633DF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8829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2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9" name="Oval 18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8C41CB8C-E812-804A-9B38-CFFEF82E3384}"/>
              </a:ext>
            </a:extLst>
          </p:cNvPr>
          <p:cNvPicPr>
            <a:picLocks noChangeAspect="1"/>
          </p:cNvPicPr>
          <p:nvPr userDrawn="1"/>
        </p:nvPicPr>
        <mc:AlternateContent xmlns:mc="http://schemas.openxmlformats.org/markup-compatibility/2006">
          <mc:Choice xmlns="" xmlns:ma="http://schemas.microsoft.com/office/mac/drawingml/2008/main" xmlns:mv="urn:schemas-microsoft-com:mac:vml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8DD8D7EF-C467-0C4E-BAC9-5FD7CEEBD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8D92B5F-5B18-5B4E-ADBB-B5B85D4FF3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</p:spTree>
    <p:extLst>
      <p:ext uri="{BB962C8B-B14F-4D97-AF65-F5344CB8AC3E}">
        <p14:creationId xmlns:p14="http://schemas.microsoft.com/office/powerpoint/2010/main" val="336874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27.xml"/><Relationship Id="rId34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8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5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43.xml"/><Relationship Id="rId40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51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37.xml"/><Relationship Id="rId44" Type="http://schemas.openxmlformats.org/officeDocument/2006/relationships/slideLayout" Target="../slideLayouts/slideLayout50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9.xml"/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44.xml"/><Relationship Id="rId46" Type="http://schemas.openxmlformats.org/officeDocument/2006/relationships/theme" Target="../theme/theme3.xml"/><Relationship Id="rId20" Type="http://schemas.openxmlformats.org/officeDocument/2006/relationships/slideLayout" Target="../slideLayouts/slideLayout26.xml"/><Relationship Id="rId41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2" y="447188"/>
            <a:ext cx="10571999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4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5" y="6041366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5" y="6041366"/>
            <a:ext cx="1343707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A6DA485-2052-43E6-BB05-69CF0F9B976B}" type="datetime1">
              <a:rPr lang="en-US" smtClean="0"/>
              <a:t>7/26/23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3" y="5915892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49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17" y="447188"/>
            <a:ext cx="10571999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4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5" y="6041388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5" y="6041388"/>
            <a:ext cx="1343707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A6DA485-2052-43E6-BB05-69CF0F9B976B}" type="datetime1">
              <a:rPr lang="en-US" smtClean="0">
                <a:solidFill>
                  <a:prstClr val="white"/>
                </a:solidFill>
              </a:rPr>
              <a:pPr/>
              <a:t>7/26/23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3" y="5915914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>
                <a:solidFill>
                  <a:srgbClr val="00C6BB"/>
                </a:solidFill>
              </a:rPr>
              <a:pPr/>
              <a:t>‹#›</a:t>
            </a:fld>
            <a:endParaRPr lang="en-US">
              <a:solidFill>
                <a:srgbClr val="00C6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2031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7AAB37-4A80-964E-824F-F32F50249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9034964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8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  <p:sldLayoutId id="2147483696" r:id="rId27"/>
    <p:sldLayoutId id="2147483697" r:id="rId28"/>
    <p:sldLayoutId id="2147483698" r:id="rId29"/>
    <p:sldLayoutId id="2147483699" r:id="rId30"/>
    <p:sldLayoutId id="2147483700" r:id="rId31"/>
    <p:sldLayoutId id="2147483701" r:id="rId32"/>
    <p:sldLayoutId id="2147483702" r:id="rId33"/>
    <p:sldLayoutId id="2147483703" r:id="rId34"/>
    <p:sldLayoutId id="2147483704" r:id="rId35"/>
    <p:sldLayoutId id="2147483705" r:id="rId36"/>
    <p:sldLayoutId id="2147483706" r:id="rId37"/>
    <p:sldLayoutId id="2147483707" r:id="rId38"/>
    <p:sldLayoutId id="2147483708" r:id="rId39"/>
    <p:sldLayoutId id="2147483709" r:id="rId40"/>
    <p:sldLayoutId id="2147483710" r:id="rId41"/>
    <p:sldLayoutId id="2147483711" r:id="rId42"/>
    <p:sldLayoutId id="2147483712" r:id="rId43"/>
    <p:sldLayoutId id="2147483713" r:id="rId44"/>
    <p:sldLayoutId id="2147483714" r:id="rId45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cap="none" baseline="0">
          <a:solidFill>
            <a:schemeClr val="accent1"/>
          </a:solidFill>
          <a:latin typeface="+mj-lt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9pPr>
    </p:titleStyle>
    <p:bodyStyle>
      <a:lvl1pPr marL="207963" indent="-207963" algn="l" rtl="0" eaLnBrk="1" fontAlgn="base" hangingPunct="1">
        <a:lnSpc>
          <a:spcPct val="110000"/>
        </a:lnSpc>
        <a:spcBef>
          <a:spcPts val="700"/>
        </a:spcBef>
        <a:spcAft>
          <a:spcPct val="0"/>
        </a:spcAft>
        <a:buClr>
          <a:srgbClr val="4D4F53"/>
        </a:buClr>
        <a:buFont typeface="Wingdings" charset="2"/>
        <a:buChar char="§"/>
        <a:defRPr sz="2000">
          <a:solidFill>
            <a:schemeClr val="tx1"/>
          </a:solidFill>
          <a:latin typeface="Arial"/>
          <a:ea typeface="+mn-ea"/>
          <a:cs typeface="Arial"/>
        </a:defRPr>
      </a:lvl1pPr>
      <a:lvl2pPr marL="398463" indent="-188913" algn="l" rtl="0" eaLnBrk="1" fontAlgn="base" hangingPunct="1">
        <a:lnSpc>
          <a:spcPct val="110000"/>
        </a:lnSpc>
        <a:spcBef>
          <a:spcPts val="600"/>
        </a:spcBef>
        <a:spcAft>
          <a:spcPct val="0"/>
        </a:spcAft>
        <a:buClr>
          <a:srgbClr val="4D4F53"/>
        </a:buClr>
        <a:buFont typeface="Lucida Grande"/>
        <a:buChar char="−"/>
        <a:defRPr>
          <a:solidFill>
            <a:schemeClr val="tx1"/>
          </a:solidFill>
          <a:latin typeface="Arial"/>
          <a:cs typeface="Arial"/>
        </a:defRPr>
      </a:lvl2pPr>
      <a:lvl3pPr marL="593725" indent="-193675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Wingdings" charset="2"/>
        <a:buChar char="§"/>
        <a:defRPr sz="1600">
          <a:solidFill>
            <a:schemeClr val="tx1"/>
          </a:solidFill>
          <a:latin typeface="Arial"/>
          <a:cs typeface="Arial"/>
        </a:defRPr>
      </a:lvl3pPr>
      <a:lvl4pPr marL="788988" indent="-193675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Lucida Grande"/>
        <a:buChar char="−"/>
        <a:defRPr sz="1400">
          <a:solidFill>
            <a:schemeClr val="tx1"/>
          </a:solidFill>
          <a:latin typeface="Arial"/>
          <a:cs typeface="Arial"/>
        </a:defRPr>
      </a:lvl4pPr>
      <a:lvl5pPr marL="985838" indent="-195263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Wingdings" charset="2"/>
        <a:buChar char="§"/>
        <a:defRPr sz="1400">
          <a:solidFill>
            <a:schemeClr val="tx1"/>
          </a:solidFill>
          <a:latin typeface="Arial"/>
          <a:cs typeface="Arial"/>
        </a:defRPr>
      </a:lvl5pPr>
      <a:lvl6pPr marL="14430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6pPr>
      <a:lvl7pPr marL="19002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7pPr>
      <a:lvl8pPr marL="23574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8pPr>
      <a:lvl9pPr marL="28146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nummer 2">
            <a:extLst>
              <a:ext uri="{FF2B5EF4-FFF2-40B4-BE49-F238E27FC236}">
                <a16:creationId xmlns:a16="http://schemas.microsoft.com/office/drawing/2014/main" id="{04EEEAB7-5A72-479E-BD87-82AAADC8A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sv-SE" smtClean="0"/>
              <a:pPr/>
              <a:t>1</a:t>
            </a:fld>
            <a:endParaRPr lang="sv-SE"/>
          </a:p>
        </p:txBody>
      </p:sp>
      <p:pic>
        <p:nvPicPr>
          <p:cNvPr id="5" name="Bildobjekt 4" descr="En bild som visar utomhus, byggnad, gata, sitter&#10;&#10;Automatiskt genererad beskrivning">
            <a:extLst>
              <a:ext uri="{FF2B5EF4-FFF2-40B4-BE49-F238E27FC236}">
                <a16:creationId xmlns:a16="http://schemas.microsoft.com/office/drawing/2014/main" id="{4993F315-C11A-43C5-BC8F-AFCF0B668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F1DDAE9F-379D-42DB-B4F0-DE503E187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  <p:sp>
        <p:nvSpPr>
          <p:cNvPr id="14" name="TextBox 1">
            <a:extLst>
              <a:ext uri="{FF2B5EF4-FFF2-40B4-BE49-F238E27FC236}">
                <a16:creationId xmlns:a16="http://schemas.microsoft.com/office/drawing/2014/main" id="{05B06DE7-3102-49F6-88AA-F61FA57E7761}"/>
              </a:ext>
            </a:extLst>
          </p:cNvPr>
          <p:cNvSpPr txBox="1">
            <a:spLocks/>
          </p:cNvSpPr>
          <p:nvPr/>
        </p:nvSpPr>
        <p:spPr>
          <a:xfrm>
            <a:off x="32827" y="5207959"/>
            <a:ext cx="1899530" cy="508951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sv-SE" sz="1400" b="0">
                <a:solidFill>
                  <a:schemeClr val="tx1"/>
                </a:solidFill>
                <a:latin typeface="Futura Std Light" panose="020B0402020204020303" pitchFamily="34" charset="0"/>
              </a:rPr>
              <a:t>Fördjupad Bedömning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94E9238F-FE87-4928-A6DD-DCE2FCA7245E}"/>
              </a:ext>
            </a:extLst>
          </p:cNvPr>
          <p:cNvSpPr txBox="1">
            <a:spLocks/>
          </p:cNvSpPr>
          <p:nvPr/>
        </p:nvSpPr>
        <p:spPr>
          <a:xfrm>
            <a:off x="32827" y="5615342"/>
            <a:ext cx="1879478" cy="933449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Namn </a:t>
            </a:r>
            <a:endParaRPr lang="sv-SE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Bolag</a:t>
            </a:r>
            <a:endParaRPr lang="sv-SE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Roll</a:t>
            </a:r>
          </a:p>
        </p:txBody>
      </p:sp>
      <p:sp>
        <p:nvSpPr>
          <p:cNvPr id="17" name="NameMonth">
            <a:extLst>
              <a:ext uri="{FF2B5EF4-FFF2-40B4-BE49-F238E27FC236}">
                <a16:creationId xmlns:a16="http://schemas.microsoft.com/office/drawing/2014/main" id="{9E723C07-D1B1-4572-B90E-3108C11CD803}"/>
              </a:ext>
            </a:extLst>
          </p:cNvPr>
          <p:cNvSpPr txBox="1">
            <a:spLocks/>
          </p:cNvSpPr>
          <p:nvPr/>
        </p:nvSpPr>
        <p:spPr>
          <a:xfrm>
            <a:off x="32827" y="6485073"/>
            <a:ext cx="1899530" cy="2762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600"/>
              </a:spcBef>
            </a:pPr>
            <a:r>
              <a:rPr lang="sv-SE" sz="1200" b="0" dirty="0">
                <a:solidFill>
                  <a:schemeClr val="tx1"/>
                </a:solidFill>
                <a:latin typeface="Futura Std Light"/>
              </a:rPr>
              <a:t>Månad, 2023</a:t>
            </a:r>
            <a:endParaRPr lang="sv-SE" sz="1200" b="0" dirty="0">
              <a:solidFill>
                <a:schemeClr val="tx1"/>
              </a:solidFill>
              <a:latin typeface="Futura Std Ligh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511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#3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891366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76221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#4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110102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293526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#5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479238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2839838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person, utomhus, vatten, person&#10;&#10;Automatiskt genererad beskrivning">
            <a:extLst>
              <a:ext uri="{FF2B5EF4-FFF2-40B4-BE49-F238E27FC236}">
                <a16:creationId xmlns:a16="http://schemas.microsoft.com/office/drawing/2014/main" id="{2AFCC55F-3FD0-4391-9E71-A26078005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8443" y="5377218"/>
            <a:ext cx="1991046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Personliga drivkrafter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89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559195" y="3140934"/>
            <a:ext cx="5367043" cy="2246489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Motivationsfaktorer – Övergripande bild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476738"/>
            <a:ext cx="10601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Översikten visar de faktorer som motiverar och </a:t>
            </a:r>
            <a:r>
              <a:rPr lang="sv-SE" sz="1400" err="1">
                <a:solidFill>
                  <a:schemeClr val="bg1"/>
                </a:solidFill>
                <a:latin typeface="Futura Std Light" panose="020B0402020204020303" pitchFamily="34" charset="0"/>
              </a:rPr>
              <a:t>demotiverar</a:t>
            </a: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 kandidaten starkast. </a:t>
            </a:r>
          </a:p>
          <a:p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Grön indikerar att det är en drivkraft som motiverar och ger energi till kandidaten. Gul indikerar att drivkraften inte har någon påverkan på kandidaten. Röd indikerar att drivkraften </a:t>
            </a:r>
            <a:r>
              <a:rPr lang="sv-SE" sz="1400" err="1">
                <a:solidFill>
                  <a:schemeClr val="bg1"/>
                </a:solidFill>
                <a:latin typeface="Futura Std Light" panose="020B0402020204020303" pitchFamily="34" charset="0"/>
              </a:rPr>
              <a:t>demotiverar</a:t>
            </a: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 och tar energi från kandidaten.</a:t>
            </a:r>
            <a:endParaRPr lang="sv-SE" sz="160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graphicFrame>
        <p:nvGraphicFramePr>
          <p:cNvPr id="13" name="TableDrivers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918605"/>
              </p:ext>
            </p:extLst>
          </p:nvPr>
        </p:nvGraphicFramePr>
        <p:xfrm>
          <a:off x="625482" y="3246761"/>
          <a:ext cx="5022964" cy="20348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56274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666690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41269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Rädsla</a:t>
                      </a:r>
                      <a:r>
                        <a:rPr lang="en-GB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för </a:t>
                      </a:r>
                      <a:r>
                        <a:rPr lang="en-GB" sz="11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misslyckande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Engagemang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4210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Prestation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4037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Självständighet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4171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Principfast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8392418-C38F-412D-B05A-D1A2D428B3EC}"/>
              </a:ext>
            </a:extLst>
          </p:cNvPr>
          <p:cNvSpPr txBox="1"/>
          <p:nvPr/>
        </p:nvSpPr>
        <p:spPr>
          <a:xfrm>
            <a:off x="6096000" y="3140934"/>
            <a:ext cx="5742900" cy="2240328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18C94736-FBD6-498B-9DD8-6852EFFE4096}"/>
              </a:ext>
            </a:extLst>
          </p:cNvPr>
          <p:cNvSpPr/>
          <p:nvPr/>
        </p:nvSpPr>
        <p:spPr>
          <a:xfrm>
            <a:off x="559197" y="2832521"/>
            <a:ext cx="5378618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Utmärkande motivationsfaktorer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6D13B534-1846-464B-9953-09AD804D344C}"/>
              </a:ext>
            </a:extLst>
          </p:cNvPr>
          <p:cNvSpPr/>
          <p:nvPr/>
        </p:nvSpPr>
        <p:spPr>
          <a:xfrm>
            <a:off x="6096001" y="2832521"/>
            <a:ext cx="5742899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358729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En bild som visar person, byggnad, utomhus, person&#10;&#10;Automatiskt genererad beskrivning">
            <a:extLst>
              <a:ext uri="{FF2B5EF4-FFF2-40B4-BE49-F238E27FC236}">
                <a16:creationId xmlns:a16="http://schemas.microsoft.com/office/drawing/2014/main" id="{53E1E0E9-E99E-41CA-8406-F17B76AFF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-15942" y="5377218"/>
            <a:ext cx="2015429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Färdighetsbedömning</a:t>
            </a:r>
            <a:endParaRPr lang="sv-SE" sz="1400" b="0">
              <a:solidFill>
                <a:schemeClr val="tx1"/>
              </a:solidFill>
              <a:latin typeface="Futura Std Light" panose="020B0402020204020303" pitchFamily="34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046A04C-52EC-4DB5-8CB2-21463747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69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425418" y="2770809"/>
            <a:ext cx="5493263" cy="381982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Kognitiv förmåga – Övergripande bild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268192"/>
            <a:ext cx="1060182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sv-SE" sz="1400">
                <a:solidFill>
                  <a:schemeClr val="bg1"/>
                </a:solidFill>
                <a:latin typeface="Futura Std Light"/>
              </a:rPr>
              <a:t>Översikten visar hur kandidaten presterat på kognitiva färdighetstester avseende Induktiv, Numerisk och Deduktiv förmåga. </a:t>
            </a: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 lvl="0">
              <a:defRPr/>
            </a:pP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>
              <a:defRPr/>
            </a:pPr>
            <a:r>
              <a:rPr lang="sv-SE" sz="1400">
                <a:solidFill>
                  <a:schemeClr val="bg1"/>
                </a:solidFill>
                <a:latin typeface="Futura Std Light"/>
              </a:rPr>
              <a:t>Resultaten jämförs med en normgrupp av allmän population.</a:t>
            </a:r>
          </a:p>
        </p:txBody>
      </p:sp>
      <p:graphicFrame>
        <p:nvGraphicFramePr>
          <p:cNvPr id="13" name="TableAbility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540689"/>
              </p:ext>
            </p:extLst>
          </p:nvPr>
        </p:nvGraphicFramePr>
        <p:xfrm>
          <a:off x="683220" y="2923209"/>
          <a:ext cx="4986060" cy="16176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87370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998690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41269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1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Generell</a:t>
                      </a:r>
                      <a:r>
                        <a:rPr lang="en-GB" sz="1600" b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1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1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Induktiv</a:t>
                      </a:r>
                      <a:r>
                        <a:rPr lang="en-GB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b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4210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Numerisk</a:t>
                      </a:r>
                      <a:r>
                        <a:rPr lang="en-GB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4037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Deduktiv 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27FB5023-0189-46C0-9365-E3926DD87D40}"/>
              </a:ext>
            </a:extLst>
          </p:cNvPr>
          <p:cNvSpPr txBox="1"/>
          <p:nvPr/>
        </p:nvSpPr>
        <p:spPr>
          <a:xfrm>
            <a:off x="6167852" y="2770808"/>
            <a:ext cx="5742900" cy="381982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8" name="Rektangel 47">
            <a:extLst>
              <a:ext uri="{FF2B5EF4-FFF2-40B4-BE49-F238E27FC236}">
                <a16:creationId xmlns:a16="http://schemas.microsoft.com/office/drawing/2014/main" id="{E7DC963E-271F-4654-98F5-D21E832C3CBD}"/>
              </a:ext>
            </a:extLst>
          </p:cNvPr>
          <p:cNvSpPr/>
          <p:nvPr/>
        </p:nvSpPr>
        <p:spPr>
          <a:xfrm>
            <a:off x="425418" y="2455384"/>
            <a:ext cx="5493262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en-GB" sz="1400" b="1" err="1">
                <a:solidFill>
                  <a:prstClr val="black"/>
                </a:solidFill>
                <a:latin typeface="Futura Std Light" panose="020B0402020204020303" pitchFamily="34" charset="0"/>
              </a:rPr>
              <a:t>Översikt</a:t>
            </a:r>
            <a:endParaRPr lang="en-GB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49" name="Rektangel 48">
            <a:extLst>
              <a:ext uri="{FF2B5EF4-FFF2-40B4-BE49-F238E27FC236}">
                <a16:creationId xmlns:a16="http://schemas.microsoft.com/office/drawing/2014/main" id="{D2A8E5CA-9720-49E4-AA61-3149F986A19B}"/>
              </a:ext>
            </a:extLst>
          </p:cNvPr>
          <p:cNvSpPr/>
          <p:nvPr/>
        </p:nvSpPr>
        <p:spPr>
          <a:xfrm>
            <a:off x="6167852" y="2455384"/>
            <a:ext cx="5742900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en-GB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</a:t>
            </a:r>
            <a:r>
              <a:rPr lang="en-GB" sz="1400" b="1" dirty="0" err="1">
                <a:solidFill>
                  <a:prstClr val="black"/>
                </a:solidFill>
                <a:latin typeface="Futura Std Light" panose="020B0402020204020303" pitchFamily="34" charset="0"/>
              </a:rPr>
              <a:t>kommentarer</a:t>
            </a:r>
            <a:endParaRPr lang="en-GB" sz="1400" b="1" dirty="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2F0A75F7-9A3E-4655-8193-DF07073B45DF}"/>
              </a:ext>
            </a:extLst>
          </p:cNvPr>
          <p:cNvSpPr/>
          <p:nvPr/>
        </p:nvSpPr>
        <p:spPr>
          <a:xfrm>
            <a:off x="1818854" y="5918150"/>
            <a:ext cx="25571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1-9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   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långt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under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10-30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under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31-69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genomsnittligt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70-90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över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91-99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långt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över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pic>
        <p:nvPicPr>
          <p:cNvPr id="11" name="Picture 9">
            <a:extLst>
              <a:ext uri="{FF2B5EF4-FFF2-40B4-BE49-F238E27FC236}">
                <a16:creationId xmlns:a16="http://schemas.microsoft.com/office/drawing/2014/main" id="{9AE9E28B-203A-458A-84BC-F5952D5D7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752" y="4558204"/>
            <a:ext cx="3830594" cy="139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7">
            <a:extLst>
              <a:ext uri="{FF2B5EF4-FFF2-40B4-BE49-F238E27FC236}">
                <a16:creationId xmlns:a16="http://schemas.microsoft.com/office/drawing/2014/main" id="{B729B7D4-C6F8-45AA-B07C-BE717B2EECD5}"/>
              </a:ext>
            </a:extLst>
          </p:cNvPr>
          <p:cNvSpPr txBox="1"/>
          <p:nvPr/>
        </p:nvSpPr>
        <p:spPr>
          <a:xfrm>
            <a:off x="402784" y="1964626"/>
            <a:ext cx="11220429" cy="4647501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26" name="TableNumerical">
            <a:extLst>
              <a:ext uri="{FF2B5EF4-FFF2-40B4-BE49-F238E27FC236}">
                <a16:creationId xmlns:a16="http://schemas.microsoft.com/office/drawing/2014/main" id="{80278248-AA37-419F-84D6-E06D216EA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246707"/>
              </p:ext>
            </p:extLst>
          </p:nvPr>
        </p:nvGraphicFramePr>
        <p:xfrm>
          <a:off x="683219" y="3651800"/>
          <a:ext cx="10730737" cy="696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799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1652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Numerisk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Induktiv, Numerisk och Deduktiv förmåga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89" y="1476738"/>
            <a:ext cx="11122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sv-SE" sz="1400">
                <a:solidFill>
                  <a:prstClr val="black"/>
                </a:solidFill>
                <a:latin typeface="Futura Std Light" panose="020B0402020204020303" pitchFamily="34" charset="0"/>
              </a:rPr>
              <a:t>Resultaten på de Induktiva, Numeriska och Deduktiva testerna ger en indikation på vilka typer av uppgifter kandidaten tenderar att ha lätt respektive svårt att genomföra.</a:t>
            </a:r>
          </a:p>
        </p:txBody>
      </p:sp>
      <p:graphicFrame>
        <p:nvGraphicFramePr>
          <p:cNvPr id="25" name="TableInductive">
            <a:extLst>
              <a:ext uri="{FF2B5EF4-FFF2-40B4-BE49-F238E27FC236}">
                <a16:creationId xmlns:a16="http://schemas.microsoft.com/office/drawing/2014/main" id="{634404AF-1970-4A60-8FDB-FFD3E715F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775044"/>
              </p:ext>
            </p:extLst>
          </p:nvPr>
        </p:nvGraphicFramePr>
        <p:xfrm>
          <a:off x="683220" y="2121017"/>
          <a:ext cx="10730738" cy="639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800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2404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Induktiv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  <p:graphicFrame>
        <p:nvGraphicFramePr>
          <p:cNvPr id="27" name="TableDeductive">
            <a:extLst>
              <a:ext uri="{FF2B5EF4-FFF2-40B4-BE49-F238E27FC236}">
                <a16:creationId xmlns:a16="http://schemas.microsoft.com/office/drawing/2014/main" id="{7AF758F7-DF6F-45BA-916B-C72E78DF0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709578"/>
              </p:ext>
            </p:extLst>
          </p:nvPr>
        </p:nvGraphicFramePr>
        <p:xfrm>
          <a:off x="683220" y="4996706"/>
          <a:ext cx="10730736" cy="639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798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2322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Deduktiv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</a:rPr>
                        <a:t>D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  <a:endParaRPr lang="sv-SE" sz="10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3373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32827" y="5377218"/>
            <a:ext cx="1899530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Bakgrundskontroll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4" name="Bildobjekt 3" descr="En bild som visar person, utomhus, personer, person&#10;&#10;Automatiskt genererad beskrivning">
            <a:extLst>
              <a:ext uri="{FF2B5EF4-FFF2-40B4-BE49-F238E27FC236}">
                <a16:creationId xmlns:a16="http://schemas.microsoft.com/office/drawing/2014/main" id="{1E6BF50A-D62B-44CF-A282-F7AC8963B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9" y="0"/>
            <a:ext cx="10287000" cy="6858000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98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Bakgrundskontroll</a:t>
            </a:r>
          </a:p>
        </p:txBody>
      </p:sp>
      <p:sp>
        <p:nvSpPr>
          <p:cNvPr id="5" name="TextBox 7"/>
          <p:cNvSpPr txBox="1"/>
          <p:nvPr/>
        </p:nvSpPr>
        <p:spPr>
          <a:xfrm>
            <a:off x="757313" y="1895722"/>
            <a:ext cx="4420417" cy="3573154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Granskning och verifiering av examen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Kreditkontroll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Privatekonomi och skulder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Fastighetsinnehav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Bolagsengagemang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schemeClr val="bg1"/>
                </a:solidFill>
                <a:latin typeface="Futura Std Light" panose="020B0402020204020303" pitchFamily="34" charset="0"/>
              </a:rPr>
              <a:t>Brottsbelastning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Internet screening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C0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C0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61938" indent="-261938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F9C00"/>
              </a:buClr>
              <a:buFont typeface="Arial" panose="020B0604020202020204" pitchFamily="34" charset="0"/>
              <a:buChar char="•"/>
            </a:pPr>
            <a:endParaRPr lang="sv-SE" sz="120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21" name="Rektangel 20"/>
          <p:cNvSpPr/>
          <p:nvPr/>
        </p:nvSpPr>
        <p:spPr>
          <a:xfrm>
            <a:off x="487490" y="1646181"/>
            <a:ext cx="5431190" cy="4543921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sv-SE">
              <a:solidFill>
                <a:prstClr val="white"/>
              </a:solidFill>
              <a:latin typeface="Futura Std Light" panose="020B0402020204020303" pitchFamily="34" charset="0"/>
            </a:endParaRPr>
          </a:p>
        </p:txBody>
      </p:sp>
      <p:grpSp>
        <p:nvGrpSpPr>
          <p:cNvPr id="3" name="Grupp 2">
            <a:extLst>
              <a:ext uri="{FF2B5EF4-FFF2-40B4-BE49-F238E27FC236}">
                <a16:creationId xmlns:a16="http://schemas.microsoft.com/office/drawing/2014/main" id="{8982101A-DBD7-4C25-B8FE-E1AABCD47DE6}"/>
              </a:ext>
            </a:extLst>
          </p:cNvPr>
          <p:cNvGrpSpPr/>
          <p:nvPr/>
        </p:nvGrpSpPr>
        <p:grpSpPr>
          <a:xfrm>
            <a:off x="4979066" y="1755297"/>
            <a:ext cx="520200" cy="524243"/>
            <a:chOff x="4979066" y="1768807"/>
            <a:chExt cx="520200" cy="524243"/>
          </a:xfrm>
        </p:grpSpPr>
        <p:sp>
          <p:nvSpPr>
            <p:cNvPr id="7" name="Rektangel 6"/>
            <p:cNvSpPr>
              <a:spLocks noChangeAspect="1"/>
            </p:cNvSpPr>
            <p:nvPr/>
          </p:nvSpPr>
          <p:spPr>
            <a:xfrm>
              <a:off x="4979066" y="1895722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4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1768807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upp 3">
            <a:extLst>
              <a:ext uri="{FF2B5EF4-FFF2-40B4-BE49-F238E27FC236}">
                <a16:creationId xmlns:a16="http://schemas.microsoft.com/office/drawing/2014/main" id="{6BC9DE78-B68D-4D61-8E7C-726B6AF71F7F}"/>
              </a:ext>
            </a:extLst>
          </p:cNvPr>
          <p:cNvGrpSpPr/>
          <p:nvPr/>
        </p:nvGrpSpPr>
        <p:grpSpPr>
          <a:xfrm>
            <a:off x="4985188" y="2348988"/>
            <a:ext cx="520200" cy="526217"/>
            <a:chOff x="4979066" y="2593569"/>
            <a:chExt cx="520200" cy="526217"/>
          </a:xfrm>
        </p:grpSpPr>
        <p:sp>
          <p:nvSpPr>
            <p:cNvPr id="10" name="Rektangel 9"/>
            <p:cNvSpPr>
              <a:spLocks noChangeAspect="1"/>
            </p:cNvSpPr>
            <p:nvPr/>
          </p:nvSpPr>
          <p:spPr>
            <a:xfrm>
              <a:off x="4979066" y="2722458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7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2593569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upp 5">
            <a:extLst>
              <a:ext uri="{FF2B5EF4-FFF2-40B4-BE49-F238E27FC236}">
                <a16:creationId xmlns:a16="http://schemas.microsoft.com/office/drawing/2014/main" id="{1F0B1725-149A-4B22-9CD4-8BD01E426556}"/>
              </a:ext>
            </a:extLst>
          </p:cNvPr>
          <p:cNvGrpSpPr/>
          <p:nvPr/>
        </p:nvGrpSpPr>
        <p:grpSpPr>
          <a:xfrm>
            <a:off x="4979066" y="3874510"/>
            <a:ext cx="520200" cy="518687"/>
            <a:chOff x="4979066" y="3914551"/>
            <a:chExt cx="520200" cy="518687"/>
          </a:xfrm>
        </p:grpSpPr>
        <p:sp>
          <p:nvSpPr>
            <p:cNvPr id="13" name="Rektangel 12"/>
            <p:cNvSpPr>
              <a:spLocks noChangeAspect="1"/>
            </p:cNvSpPr>
            <p:nvPr/>
          </p:nvSpPr>
          <p:spPr>
            <a:xfrm>
              <a:off x="4979066" y="4035910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8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3914551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 7">
            <a:extLst>
              <a:ext uri="{FF2B5EF4-FFF2-40B4-BE49-F238E27FC236}">
                <a16:creationId xmlns:a16="http://schemas.microsoft.com/office/drawing/2014/main" id="{48FBF0E2-F726-467A-8F54-66698FE748C0}"/>
              </a:ext>
            </a:extLst>
          </p:cNvPr>
          <p:cNvGrpSpPr/>
          <p:nvPr/>
        </p:nvGrpSpPr>
        <p:grpSpPr>
          <a:xfrm>
            <a:off x="4979066" y="4543445"/>
            <a:ext cx="520200" cy="521536"/>
            <a:chOff x="4979066" y="4587110"/>
            <a:chExt cx="520200" cy="521536"/>
          </a:xfrm>
        </p:grpSpPr>
        <p:sp>
          <p:nvSpPr>
            <p:cNvPr id="16" name="Rektangel 15"/>
            <p:cNvSpPr>
              <a:spLocks noChangeAspect="1"/>
            </p:cNvSpPr>
            <p:nvPr/>
          </p:nvSpPr>
          <p:spPr>
            <a:xfrm>
              <a:off x="4979066" y="4711318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9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4587110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7">
            <a:extLst>
              <a:ext uri="{FF2B5EF4-FFF2-40B4-BE49-F238E27FC236}">
                <a16:creationId xmlns:a16="http://schemas.microsoft.com/office/drawing/2014/main" id="{8C27D1A2-4DD8-44D8-9B79-FD0BC4A7B334}"/>
              </a:ext>
            </a:extLst>
          </p:cNvPr>
          <p:cNvSpPr txBox="1"/>
          <p:nvPr/>
        </p:nvSpPr>
        <p:spPr>
          <a:xfrm>
            <a:off x="6167852" y="1646180"/>
            <a:ext cx="5378617" cy="454392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Kandidatens examen är verifierad med berört lärosäte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Genomförd kreditkontroll, godkänd av kandidaten, visar på en ordnad ekonomi och inga betalningsanmärkningar eller skulder finns registrerade hos Kronofogden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Kandidaten har inga bolagsengagemang eller fastigheter i Sverige som direkt eller indirekt konkurrerar med uppdragsgivaren eller kan påverka åtagandet den aktuella rollen innebär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Vår Internet screening av kandidaten har inte resulterat i några digitala avtryck som är att bedöma som graverande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Referenser presenteras i separat rapport</a:t>
            </a: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sym typeface="Wingdings" panose="05000000000000000000" pitchFamily="2" charset="2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8CB34F7F-549E-4A73-8568-1F6017A934E0}"/>
              </a:ext>
            </a:extLst>
          </p:cNvPr>
          <p:cNvSpPr/>
          <p:nvPr/>
        </p:nvSpPr>
        <p:spPr>
          <a:xfrm>
            <a:off x="487490" y="1330756"/>
            <a:ext cx="5431190" cy="319941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err="1">
                <a:solidFill>
                  <a:prstClr val="black"/>
                </a:solidFill>
                <a:latin typeface="Futura Std Light" panose="020B0402020204020303" pitchFamily="34" charset="0"/>
              </a:rPr>
              <a:t>Background</a:t>
            </a: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 Check</a:t>
            </a:r>
          </a:p>
        </p:txBody>
      </p:sp>
      <p:sp>
        <p:nvSpPr>
          <p:cNvPr id="26" name="Rektangel 25">
            <a:extLst>
              <a:ext uri="{FF2B5EF4-FFF2-40B4-BE49-F238E27FC236}">
                <a16:creationId xmlns:a16="http://schemas.microsoft.com/office/drawing/2014/main" id="{92F12C9C-6D8F-4279-8D86-31D46D6FEF23}"/>
              </a:ext>
            </a:extLst>
          </p:cNvPr>
          <p:cNvSpPr/>
          <p:nvPr/>
        </p:nvSpPr>
        <p:spPr>
          <a:xfrm>
            <a:off x="487490" y="1330756"/>
            <a:ext cx="5431190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Översikt</a:t>
            </a:r>
          </a:p>
        </p:txBody>
      </p:sp>
      <p:sp>
        <p:nvSpPr>
          <p:cNvPr id="27" name="Rektangel 26">
            <a:extLst>
              <a:ext uri="{FF2B5EF4-FFF2-40B4-BE49-F238E27FC236}">
                <a16:creationId xmlns:a16="http://schemas.microsoft.com/office/drawing/2014/main" id="{7C4023DC-00FC-4ADD-9C82-D92D5BD9D579}"/>
              </a:ext>
            </a:extLst>
          </p:cNvPr>
          <p:cNvSpPr/>
          <p:nvPr/>
        </p:nvSpPr>
        <p:spPr>
          <a:xfrm>
            <a:off x="6167852" y="1330756"/>
            <a:ext cx="5378617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2562880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7714389-5B06-41B8-8044-80A78E921D30}"/>
              </a:ext>
            </a:extLst>
          </p:cNvPr>
          <p:cNvSpPr/>
          <p:nvPr/>
        </p:nvSpPr>
        <p:spPr>
          <a:xfrm>
            <a:off x="1043609" y="1033670"/>
            <a:ext cx="9988826" cy="5327373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atin typeface="Futura Std Light" panose="020B04020202040203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F4D95-72D2-4813-8D23-A80E97B437A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Vår Metodik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A9B341-DDCF-4331-A703-C8381B2D6EBA}"/>
              </a:ext>
            </a:extLst>
          </p:cNvPr>
          <p:cNvGrpSpPr/>
          <p:nvPr/>
        </p:nvGrpSpPr>
        <p:grpSpPr>
          <a:xfrm>
            <a:off x="5512702" y="2375565"/>
            <a:ext cx="6648275" cy="3197880"/>
            <a:chOff x="1523999" y="1396999"/>
            <a:chExt cx="6553660" cy="4527936"/>
          </a:xfrm>
        </p:grpSpPr>
        <p:graphicFrame>
          <p:nvGraphicFramePr>
            <p:cNvPr id="11" name="Chart 10">
              <a:extLst>
                <a:ext uri="{FF2B5EF4-FFF2-40B4-BE49-F238E27FC236}">
                  <a16:creationId xmlns:a16="http://schemas.microsoft.com/office/drawing/2014/main" id="{F274E586-9F99-437D-9628-4565574F3C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8516599"/>
                </p:ext>
              </p:extLst>
            </p:nvPr>
          </p:nvGraphicFramePr>
          <p:xfrm>
            <a:off x="1523999" y="1396999"/>
            <a:ext cx="6553660" cy="452793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5CA4F9-9714-4DB2-B621-6D4BDB4060E1}"/>
                </a:ext>
              </a:extLst>
            </p:cNvPr>
            <p:cNvSpPr txBox="1"/>
            <p:nvPr/>
          </p:nvSpPr>
          <p:spPr>
            <a:xfrm>
              <a:off x="3553289" y="2589597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Personlighet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2AB3B9-F757-4132-8D6C-4C56722AFE84}"/>
                </a:ext>
              </a:extLst>
            </p:cNvPr>
            <p:cNvSpPr txBox="1"/>
            <p:nvPr/>
          </p:nvSpPr>
          <p:spPr>
            <a:xfrm>
              <a:off x="3558662" y="4235006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Förmåga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F90E38-F898-416A-9A31-F0E1E957D3C0}"/>
                </a:ext>
              </a:extLst>
            </p:cNvPr>
            <p:cNvSpPr txBox="1"/>
            <p:nvPr/>
          </p:nvSpPr>
          <p:spPr>
            <a:xfrm>
              <a:off x="4795357" y="2589600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Motivation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9749284-8ED4-4136-897D-BD3EF6054629}"/>
                </a:ext>
              </a:extLst>
            </p:cNvPr>
            <p:cNvSpPr txBox="1"/>
            <p:nvPr/>
          </p:nvSpPr>
          <p:spPr>
            <a:xfrm>
              <a:off x="4795357" y="4235004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Erfarenhet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0920146-0FB6-4495-9817-5E79659388FA}"/>
              </a:ext>
            </a:extLst>
          </p:cNvPr>
          <p:cNvSpPr txBox="1"/>
          <p:nvPr/>
        </p:nvSpPr>
        <p:spPr bwMode="auto">
          <a:xfrm>
            <a:off x="6511752" y="2249836"/>
            <a:ext cx="157598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Beteendepreferenser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BAD6C9-A029-414B-AF73-D8F5C2AE773A}"/>
              </a:ext>
            </a:extLst>
          </p:cNvPr>
          <p:cNvSpPr txBox="1"/>
          <p:nvPr/>
        </p:nvSpPr>
        <p:spPr bwMode="auto">
          <a:xfrm>
            <a:off x="6511752" y="5368038"/>
            <a:ext cx="179448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Kognitiv förmåga att snabbt prestera i nya situationer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9B2EA-5232-4CFC-9BEA-C5E38ECF0739}"/>
              </a:ext>
            </a:extLst>
          </p:cNvPr>
          <p:cNvSpPr txBox="1"/>
          <p:nvPr/>
        </p:nvSpPr>
        <p:spPr bwMode="auto">
          <a:xfrm>
            <a:off x="9167366" y="5368038"/>
            <a:ext cx="1794486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Bakgrund, kunskaper och erfarenhet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402885-9FC3-45F8-94D1-3E8F85ABCA0F}"/>
              </a:ext>
            </a:extLst>
          </p:cNvPr>
          <p:cNvSpPr txBox="1"/>
          <p:nvPr/>
        </p:nvSpPr>
        <p:spPr bwMode="auto">
          <a:xfrm>
            <a:off x="9167366" y="2236739"/>
            <a:ext cx="187252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Personliga drivkrafter</a:t>
            </a:r>
          </a:p>
        </p:txBody>
      </p:sp>
      <p:sp>
        <p:nvSpPr>
          <p:cNvPr id="25" name="Rektangel 24">
            <a:extLst>
              <a:ext uri="{FF2B5EF4-FFF2-40B4-BE49-F238E27FC236}">
                <a16:creationId xmlns:a16="http://schemas.microsoft.com/office/drawing/2014/main" id="{E39B9474-0F4C-4C2B-9AEC-A03548FC3E9D}"/>
              </a:ext>
            </a:extLst>
          </p:cNvPr>
          <p:cNvSpPr/>
          <p:nvPr/>
        </p:nvSpPr>
        <p:spPr>
          <a:xfrm>
            <a:off x="611883" y="1157291"/>
            <a:ext cx="5187600" cy="382136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Vår metodik</a:t>
            </a:r>
          </a:p>
        </p:txBody>
      </p:sp>
      <p:sp>
        <p:nvSpPr>
          <p:cNvPr id="26" name="Rektangel 26">
            <a:extLst>
              <a:ext uri="{FF2B5EF4-FFF2-40B4-BE49-F238E27FC236}">
                <a16:creationId xmlns:a16="http://schemas.microsoft.com/office/drawing/2014/main" id="{5ECF7AAA-D231-4176-B5EC-65D5110BA4B8}"/>
              </a:ext>
            </a:extLst>
          </p:cNvPr>
          <p:cNvSpPr/>
          <p:nvPr/>
        </p:nvSpPr>
        <p:spPr>
          <a:xfrm>
            <a:off x="6243682" y="1157291"/>
            <a:ext cx="5186318" cy="382136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Vad vi bedömer</a:t>
            </a:r>
          </a:p>
        </p:txBody>
      </p:sp>
      <p:sp>
        <p:nvSpPr>
          <p:cNvPr id="27" name="Rektangel 27">
            <a:extLst>
              <a:ext uri="{FF2B5EF4-FFF2-40B4-BE49-F238E27FC236}">
                <a16:creationId xmlns:a16="http://schemas.microsoft.com/office/drawing/2014/main" id="{E3974E3A-052C-4C5C-8B09-C7EBB4E2FD5C}"/>
              </a:ext>
            </a:extLst>
          </p:cNvPr>
          <p:cNvSpPr/>
          <p:nvPr/>
        </p:nvSpPr>
        <p:spPr>
          <a:xfrm>
            <a:off x="613166" y="1547448"/>
            <a:ext cx="5186317" cy="4591614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 anchorCtr="0"/>
          <a:lstStyle/>
          <a:p>
            <a:pPr lvl="0">
              <a:defRPr/>
            </a:pPr>
            <a:endParaRPr lang="sv-SE" sz="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På HH&amp;P använder vi oss av metoder som förutser framtida prestationer för att bedöma huruvida en kandidat ska rekommenderas för en roll eller inte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endParaRPr lang="sv-SE" sz="1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Rekommendationerna i den här rapporten är baserade på hur kandidaten har presterat i </a:t>
            </a:r>
            <a:r>
              <a:rPr lang="sv-SE" sz="1400">
                <a:solidFill>
                  <a:prstClr val="black"/>
                </a:solidFill>
                <a:latin typeface="Futura Std Light" panose="020B0402020204020303" pitchFamily="34" charset="0"/>
              </a:rPr>
              <a:t>ett flertal olika </a:t>
            </a: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övningar:</a:t>
            </a:r>
          </a:p>
          <a:p>
            <a:pPr lvl="0">
              <a:defRPr/>
            </a:pPr>
            <a:endParaRPr lang="sv-SE" sz="1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Djupintervju där vi tittat på bakgrund och tidigare erfarenhet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OPQ personlighetsformulär, som beskriver kandidatens typiska sätt att arbeta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schemeClr val="bg1"/>
                </a:solidFill>
                <a:latin typeface="Futura Std Light"/>
              </a:rPr>
              <a:t>MQ motivationsformulär, som beskriver vad som motiverar och </a:t>
            </a:r>
            <a:r>
              <a:rPr lang="sv-SE" sz="1400" dirty="0" err="1">
                <a:solidFill>
                  <a:schemeClr val="bg1"/>
                </a:solidFill>
                <a:latin typeface="Futura Std Light"/>
              </a:rPr>
              <a:t>demotiverar</a:t>
            </a:r>
            <a:r>
              <a:rPr lang="sv-SE" sz="1400" dirty="0">
                <a:solidFill>
                  <a:schemeClr val="bg1"/>
                </a:solidFill>
                <a:latin typeface="Futura Std Light"/>
              </a:rPr>
              <a:t> kandidaten i arbetet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Kognitiv förmåga jämfört med en normgrupp av allmän population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Bakgrundskontroll</a:t>
            </a:r>
            <a:endParaRPr lang="sv-SE" sz="1600" dirty="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28" name="Rektangel 5">
            <a:extLst>
              <a:ext uri="{FF2B5EF4-FFF2-40B4-BE49-F238E27FC236}">
                <a16:creationId xmlns:a16="http://schemas.microsoft.com/office/drawing/2014/main" id="{2DD539A1-A530-4B0F-8597-FF265E489904}"/>
              </a:ext>
            </a:extLst>
          </p:cNvPr>
          <p:cNvSpPr/>
          <p:nvPr/>
        </p:nvSpPr>
        <p:spPr>
          <a:xfrm>
            <a:off x="6243682" y="1547448"/>
            <a:ext cx="5186317" cy="4602192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955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person, stående, kvinna, person&#10;&#10;Automatiskt genererad beskrivning">
            <a:extLst>
              <a:ext uri="{FF2B5EF4-FFF2-40B4-BE49-F238E27FC236}">
                <a16:creationId xmlns:a16="http://schemas.microsoft.com/office/drawing/2014/main" id="{A52D34A1-DFCC-4AA9-83A1-60F35FF0C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999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-43543" y="5377218"/>
            <a:ext cx="2122714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400" b="0">
                <a:solidFill>
                  <a:schemeClr val="tx1"/>
                </a:solidFill>
                <a:latin typeface="Futura Std Light" panose="020B0402020204020303" pitchFamily="34" charset="0"/>
              </a:rPr>
              <a:t>Sammanfattning &amp; Introduktion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7">
            <a:extLst>
              <a:ext uri="{FF2B5EF4-FFF2-40B4-BE49-F238E27FC236}">
                <a16:creationId xmlns:a16="http://schemas.microsoft.com/office/drawing/2014/main" id="{5FE8D1FE-C1E9-4C38-B6C8-2728F3E13AAF}"/>
              </a:ext>
            </a:extLst>
          </p:cNvPr>
          <p:cNvSpPr txBox="1"/>
          <p:nvPr/>
        </p:nvSpPr>
        <p:spPr>
          <a:xfrm>
            <a:off x="2720771" y="937845"/>
            <a:ext cx="2568681" cy="186527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B7D6E-7D31-49AE-907B-47D203B38F6D}"/>
              </a:ext>
            </a:extLst>
          </p:cNvPr>
          <p:cNvSpPr txBox="1"/>
          <p:nvPr/>
        </p:nvSpPr>
        <p:spPr>
          <a:xfrm>
            <a:off x="5442860" y="934377"/>
            <a:ext cx="6452487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Styrkor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1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Sammanfattning 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1869EEF-5028-4D89-B26A-83D1FA67DE30}"/>
              </a:ext>
            </a:extLst>
          </p:cNvPr>
          <p:cNvSpPr/>
          <p:nvPr/>
        </p:nvSpPr>
        <p:spPr>
          <a:xfrm rot="10800000">
            <a:off x="2028824" y="729842"/>
            <a:ext cx="809625" cy="155510"/>
          </a:xfrm>
          <a:prstGeom prst="triangle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TextBox 7">
            <a:extLst>
              <a:ext uri="{FF2B5EF4-FFF2-40B4-BE49-F238E27FC236}">
                <a16:creationId xmlns:a16="http://schemas.microsoft.com/office/drawing/2014/main" id="{E381ADFF-0370-4EE4-8029-F9955EFDD7C7}"/>
              </a:ext>
            </a:extLst>
          </p:cNvPr>
          <p:cNvSpPr txBox="1"/>
          <p:nvPr/>
        </p:nvSpPr>
        <p:spPr>
          <a:xfrm>
            <a:off x="5442860" y="2900383"/>
            <a:ext cx="6452487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>
            <a:defPPr>
              <a:defRPr lang="en-SE"/>
            </a:defPPr>
            <a:lvl1pPr marR="0" lvl="0" indent="0" defTabSz="457200" fontAlgn="auto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 kumimoji="0" sz="140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defRPr>
            </a:lvl1pPr>
          </a:lstStyle>
          <a:p>
            <a:r>
              <a:rPr lang="sv-SE" dirty="0"/>
              <a:t>Potentiella riskfaktorer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2" name="TextBox 7">
            <a:extLst>
              <a:ext uri="{FF2B5EF4-FFF2-40B4-BE49-F238E27FC236}">
                <a16:creationId xmlns:a16="http://schemas.microsoft.com/office/drawing/2014/main" id="{7ED11A8F-3289-4F65-ADDE-40CAF05256B7}"/>
              </a:ext>
            </a:extLst>
          </p:cNvPr>
          <p:cNvSpPr txBox="1"/>
          <p:nvPr/>
        </p:nvSpPr>
        <p:spPr>
          <a:xfrm>
            <a:off x="164022" y="4866389"/>
            <a:ext cx="11731325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Rekommendationer &amp; </a:t>
            </a:r>
            <a:r>
              <a:rPr kumimoji="0" lang="sv-S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Onboarding</a:t>
            </a:r>
            <a:endParaRPr kumimoji="0" lang="sv-SE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1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0" name="TextBox 7">
            <a:extLst>
              <a:ext uri="{FF2B5EF4-FFF2-40B4-BE49-F238E27FC236}">
                <a16:creationId xmlns:a16="http://schemas.microsoft.com/office/drawing/2014/main" id="{4489F2D0-A081-4187-B0BC-EBA8D8AC3D8E}"/>
              </a:ext>
            </a:extLst>
          </p:cNvPr>
          <p:cNvSpPr txBox="1"/>
          <p:nvPr/>
        </p:nvSpPr>
        <p:spPr>
          <a:xfrm>
            <a:off x="158558" y="937845"/>
            <a:ext cx="2427567" cy="186527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3" name="TextBox 7">
            <a:extLst>
              <a:ext uri="{FF2B5EF4-FFF2-40B4-BE49-F238E27FC236}">
                <a16:creationId xmlns:a16="http://schemas.microsoft.com/office/drawing/2014/main" id="{4EA3770B-3938-4056-8768-AC6DD3061601}"/>
              </a:ext>
            </a:extLst>
          </p:cNvPr>
          <p:cNvSpPr txBox="1"/>
          <p:nvPr/>
        </p:nvSpPr>
        <p:spPr>
          <a:xfrm>
            <a:off x="164022" y="991079"/>
            <a:ext cx="2035286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Erfarenhet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44" name="Table 25">
            <a:extLst>
              <a:ext uri="{FF2B5EF4-FFF2-40B4-BE49-F238E27FC236}">
                <a16:creationId xmlns:a16="http://schemas.microsoft.com/office/drawing/2014/main" id="{B2F835A7-64AD-4844-98FE-CDC46DC80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231900"/>
              </p:ext>
            </p:extLst>
          </p:nvPr>
        </p:nvGraphicFramePr>
        <p:xfrm>
          <a:off x="250706" y="1247619"/>
          <a:ext cx="2307472" cy="914640"/>
        </p:xfrm>
        <a:graphic>
          <a:graphicData uri="http://schemas.openxmlformats.org/drawingml/2006/table">
            <a:tbl>
              <a:tblPr firstCol="1"/>
              <a:tblGrid>
                <a:gridCol w="1785973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21499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Erfarenhet 1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FC6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Erfarenhet 2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BE1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Erfarenhet 3</a:t>
                      </a:r>
                      <a:endParaRPr lang="sv-SE" sz="800" b="0" noProof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FFFF00"/>
                          </a:solidFill>
                          <a:effectLst/>
                          <a:highlight>
                            <a:srgbClr val="FFFF00"/>
                          </a:highlight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solidFill>
                          <a:srgbClr val="FFFF00"/>
                        </a:solidFill>
                        <a:effectLst/>
                        <a:highlight>
                          <a:srgbClr val="FFFF00"/>
                        </a:highlight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5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</a:tbl>
          </a:graphicData>
        </a:graphic>
      </p:graphicFrame>
      <p:sp>
        <p:nvSpPr>
          <p:cNvPr id="46" name="TextBox 7">
            <a:extLst>
              <a:ext uri="{FF2B5EF4-FFF2-40B4-BE49-F238E27FC236}">
                <a16:creationId xmlns:a16="http://schemas.microsoft.com/office/drawing/2014/main" id="{3BB94B3F-0124-4E29-8129-59DCD2037F3E}"/>
              </a:ext>
            </a:extLst>
          </p:cNvPr>
          <p:cNvSpPr txBox="1"/>
          <p:nvPr/>
        </p:nvSpPr>
        <p:spPr>
          <a:xfrm>
            <a:off x="2666320" y="969836"/>
            <a:ext cx="1267640" cy="277784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Personlighet</a:t>
            </a:r>
          </a:p>
        </p:txBody>
      </p:sp>
      <p:sp>
        <p:nvSpPr>
          <p:cNvPr id="48" name="TextBox 7">
            <a:extLst>
              <a:ext uri="{FF2B5EF4-FFF2-40B4-BE49-F238E27FC236}">
                <a16:creationId xmlns:a16="http://schemas.microsoft.com/office/drawing/2014/main" id="{B29ECD30-7E50-45C7-B94A-F8D32E08F10F}"/>
              </a:ext>
            </a:extLst>
          </p:cNvPr>
          <p:cNvSpPr txBox="1"/>
          <p:nvPr/>
        </p:nvSpPr>
        <p:spPr>
          <a:xfrm>
            <a:off x="164022" y="2900383"/>
            <a:ext cx="2427567" cy="185961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9" name="TextBox 7">
            <a:extLst>
              <a:ext uri="{FF2B5EF4-FFF2-40B4-BE49-F238E27FC236}">
                <a16:creationId xmlns:a16="http://schemas.microsoft.com/office/drawing/2014/main" id="{E5B765C0-AFB5-403C-9EC0-44DD288EE4E0}"/>
              </a:ext>
            </a:extLst>
          </p:cNvPr>
          <p:cNvSpPr txBox="1"/>
          <p:nvPr/>
        </p:nvSpPr>
        <p:spPr>
          <a:xfrm>
            <a:off x="164022" y="2900383"/>
            <a:ext cx="2410872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lang="sv-SE" sz="1100" b="1">
                <a:solidFill>
                  <a:prstClr val="black"/>
                </a:solidFill>
                <a:latin typeface="Futura Std Light" panose="020B0402020204020303" pitchFamily="34" charset="0"/>
              </a:rPr>
              <a:t>Motivation</a:t>
            </a:r>
            <a:endParaRPr kumimoji="0" lang="sv-SE" sz="11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50" name="TableDrivers">
            <a:extLst>
              <a:ext uri="{FF2B5EF4-FFF2-40B4-BE49-F238E27FC236}">
                <a16:creationId xmlns:a16="http://schemas.microsoft.com/office/drawing/2014/main" id="{03550C54-1217-4E78-A811-2C134936A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32979"/>
              </p:ext>
            </p:extLst>
          </p:nvPr>
        </p:nvGraphicFramePr>
        <p:xfrm>
          <a:off x="256472" y="3220188"/>
          <a:ext cx="2307472" cy="1529539"/>
        </p:xfrm>
        <a:graphic>
          <a:graphicData uri="http://schemas.openxmlformats.org/drawingml/2006/table">
            <a:tbl>
              <a:tblPr firstCol="1"/>
              <a:tblGrid>
                <a:gridCol w="1777427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30045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1404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51" name="TextBox 7">
            <a:extLst>
              <a:ext uri="{FF2B5EF4-FFF2-40B4-BE49-F238E27FC236}">
                <a16:creationId xmlns:a16="http://schemas.microsoft.com/office/drawing/2014/main" id="{DA02ACE4-2FC2-449A-B4C6-A710E250D5A3}"/>
              </a:ext>
            </a:extLst>
          </p:cNvPr>
          <p:cNvSpPr txBox="1"/>
          <p:nvPr/>
        </p:nvSpPr>
        <p:spPr>
          <a:xfrm>
            <a:off x="2724537" y="2900383"/>
            <a:ext cx="2568681" cy="185961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52" name="TextBox 7">
            <a:extLst>
              <a:ext uri="{FF2B5EF4-FFF2-40B4-BE49-F238E27FC236}">
                <a16:creationId xmlns:a16="http://schemas.microsoft.com/office/drawing/2014/main" id="{23E8E475-A7EA-4FA8-BD1C-86D572B3C623}"/>
              </a:ext>
            </a:extLst>
          </p:cNvPr>
          <p:cNvSpPr txBox="1"/>
          <p:nvPr/>
        </p:nvSpPr>
        <p:spPr>
          <a:xfrm>
            <a:off x="2724536" y="2942405"/>
            <a:ext cx="1267640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Förmåga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53" name="TableAbility">
            <a:extLst>
              <a:ext uri="{FF2B5EF4-FFF2-40B4-BE49-F238E27FC236}">
                <a16:creationId xmlns:a16="http://schemas.microsoft.com/office/drawing/2014/main" id="{9750F4FB-991A-4A28-A67F-EC0934B60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415505"/>
              </p:ext>
            </p:extLst>
          </p:nvPr>
        </p:nvGraphicFramePr>
        <p:xfrm>
          <a:off x="2738163" y="3220188"/>
          <a:ext cx="2538727" cy="1215492"/>
        </p:xfrm>
        <a:graphic>
          <a:graphicData uri="http://schemas.openxmlformats.org/drawingml/2006/table">
            <a:tbl>
              <a:tblPr firstCol="1"/>
              <a:tblGrid>
                <a:gridCol w="1997926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40801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Generell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Induktiv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Numerisk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Deduktiv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</a:tbl>
          </a:graphicData>
        </a:graphic>
      </p:graphicFrame>
      <p:graphicFrame>
        <p:nvGraphicFramePr>
          <p:cNvPr id="45" name="TablePersonality">
            <a:extLst>
              <a:ext uri="{FF2B5EF4-FFF2-40B4-BE49-F238E27FC236}">
                <a16:creationId xmlns:a16="http://schemas.microsoft.com/office/drawing/2014/main" id="{0859978F-5BD1-454F-A31C-39AD82A4D6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304415"/>
              </p:ext>
            </p:extLst>
          </p:nvPr>
        </p:nvGraphicFramePr>
        <p:xfrm>
          <a:off x="2738163" y="1247619"/>
          <a:ext cx="2538727" cy="1529539"/>
        </p:xfrm>
        <a:graphic>
          <a:graphicData uri="http://schemas.openxmlformats.org/drawingml/2006/table">
            <a:tbl>
              <a:tblPr firstCol="1"/>
              <a:tblGrid>
                <a:gridCol w="2013299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2542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1404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79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E7510CAA-9A20-4853-946E-E8D2B23615A6}"/>
              </a:ext>
            </a:extLst>
          </p:cNvPr>
          <p:cNvSpPr/>
          <p:nvPr/>
        </p:nvSpPr>
        <p:spPr>
          <a:xfrm>
            <a:off x="2751899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Utbildning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465024C1-88E5-4585-BD44-BFFBD0C8E556}"/>
              </a:ext>
            </a:extLst>
          </p:cNvPr>
          <p:cNvSpPr txBox="1"/>
          <p:nvPr/>
        </p:nvSpPr>
        <p:spPr>
          <a:xfrm>
            <a:off x="224984" y="1397480"/>
            <a:ext cx="2454179" cy="2460144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369021D6-7D38-46D6-BA70-F4FB3A2C45BE}"/>
              </a:ext>
            </a:extLst>
          </p:cNvPr>
          <p:cNvSpPr txBox="1"/>
          <p:nvPr/>
        </p:nvSpPr>
        <p:spPr>
          <a:xfrm>
            <a:off x="2751899" y="1400176"/>
            <a:ext cx="3008816" cy="2457448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99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“Vi bedömer att kandidatens utbildning är i linje med förväntningarna på rollen”.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7A6FF756-7F64-4CFD-B4DF-0B16FC5F4348}"/>
              </a:ext>
            </a:extLst>
          </p:cNvPr>
          <p:cNvSpPr txBox="1"/>
          <p:nvPr/>
        </p:nvSpPr>
        <p:spPr>
          <a:xfrm>
            <a:off x="224983" y="4228531"/>
            <a:ext cx="5535731" cy="232620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2019 – 	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2017 – 2019	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2017 – 2017	</a:t>
            </a: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2014 – 2017	</a:t>
            </a: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2013 – 2014	</a:t>
            </a: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endParaRPr kumimoji="0" lang="sv-SE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itchFamily="34" charset="0"/>
                <a:ea typeface="+mn-ea"/>
                <a:cs typeface="+mn-cs"/>
              </a:rPr>
              <a:t>“Vår bedömning är att kandidaten har den relevanta arbetslivserfarenheten för att möta skallkraven för rollen”.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8F46847D-0833-46AF-87D4-3085BA1CA808}"/>
              </a:ext>
            </a:extLst>
          </p:cNvPr>
          <p:cNvSpPr txBox="1"/>
          <p:nvPr/>
        </p:nvSpPr>
        <p:spPr>
          <a:xfrm>
            <a:off x="8915003" y="1397480"/>
            <a:ext cx="3008816" cy="515725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itchFamily="34" charset="0"/>
              <a:ea typeface="+mn-ea"/>
              <a:cs typeface="+mn-cs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6D07CDA7-2EE7-4E69-B4AD-147C0EBB1E96}"/>
              </a:ext>
            </a:extLst>
          </p:cNvPr>
          <p:cNvSpPr txBox="1"/>
          <p:nvPr/>
        </p:nvSpPr>
        <p:spPr>
          <a:xfrm>
            <a:off x="5833451" y="1400176"/>
            <a:ext cx="3008816" cy="515725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  <a:sym typeface="Wingdings" panose="05000000000000000000" pitchFamily="2" charset="2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Introduktion</a:t>
            </a:r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694860B7-721D-4022-93A8-101294E18E4A}"/>
              </a:ext>
            </a:extLst>
          </p:cNvPr>
          <p:cNvSpPr/>
          <p:nvPr/>
        </p:nvSpPr>
        <p:spPr>
          <a:xfrm>
            <a:off x="5833450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Bakgrund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F7F67E14-5239-414F-8FA1-0FC4CE4FE617}"/>
              </a:ext>
            </a:extLst>
          </p:cNvPr>
          <p:cNvSpPr/>
          <p:nvPr/>
        </p:nvSpPr>
        <p:spPr>
          <a:xfrm>
            <a:off x="8915000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Kandidatens syn på rollen</a:t>
            </a:r>
          </a:p>
        </p:txBody>
      </p:sp>
      <p:sp>
        <p:nvSpPr>
          <p:cNvPr id="14" name="Rektangel 13">
            <a:extLst>
              <a:ext uri="{FF2B5EF4-FFF2-40B4-BE49-F238E27FC236}">
                <a16:creationId xmlns:a16="http://schemas.microsoft.com/office/drawing/2014/main" id="{E3BD5224-72CD-4711-9BFC-E35EB203B3AC}"/>
              </a:ext>
            </a:extLst>
          </p:cNvPr>
          <p:cNvSpPr/>
          <p:nvPr/>
        </p:nvSpPr>
        <p:spPr>
          <a:xfrm>
            <a:off x="224983" y="3920117"/>
            <a:ext cx="5535731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Arbetslivserfarenhet</a:t>
            </a: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91D76103-7C7F-4EB6-B546-2C8A733FC328}"/>
              </a:ext>
            </a:extLst>
          </p:cNvPr>
          <p:cNvSpPr/>
          <p:nvPr/>
        </p:nvSpPr>
        <p:spPr>
          <a:xfrm>
            <a:off x="224984" y="1091762"/>
            <a:ext cx="2454180" cy="309600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lang="sv-SE" sz="12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Förnamn efternamn</a:t>
            </a:r>
            <a:r>
              <a:rPr kumimoji="0" lang="sv-SE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(</a:t>
            </a:r>
            <a:r>
              <a:rPr lang="sv-SE" sz="12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f</a:t>
            </a:r>
            <a:r>
              <a:rPr kumimoji="0" lang="sv-SE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. 19xx)</a:t>
            </a:r>
          </a:p>
        </p:txBody>
      </p:sp>
    </p:spTree>
    <p:extLst>
      <p:ext uri="{BB962C8B-B14F-4D97-AF65-F5344CB8AC3E}">
        <p14:creationId xmlns:p14="http://schemas.microsoft.com/office/powerpoint/2010/main" val="466575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En bild som visar person, utomhus, stående, person&#10;&#10;Automatiskt genererad beskrivning">
            <a:extLst>
              <a:ext uri="{FF2B5EF4-FFF2-40B4-BE49-F238E27FC236}">
                <a16:creationId xmlns:a16="http://schemas.microsoft.com/office/drawing/2014/main" id="{16CF08DD-CC76-4C26-820B-60C033DD5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32827" y="5377218"/>
            <a:ext cx="1899530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Personlighet</a:t>
            </a:r>
            <a:endParaRPr lang="sv-SE" sz="32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6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559196" y="3429000"/>
            <a:ext cx="5378618" cy="1958423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Personlighetsbedömning – Övergripande bild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476738"/>
            <a:ext cx="10601828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sv-SE" sz="1400">
                <a:solidFill>
                  <a:schemeClr val="bg1"/>
                </a:solidFill>
                <a:latin typeface="Futura Std Light"/>
              </a:rPr>
              <a:t>Den övergripande bilden visar hur kandidaten beskrivit sig själv i relation till de avgörande kompetensdimensioner som bedömts. Hur kandidaten beskrivit sig själv jämförs mot en normgrupp av allmän population.</a:t>
            </a: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Grön indikerar att beteendena som utgör kompetensdimensionen kommer naturligt och anses vara en styrka för kandidaten. Gul indikerar att kompetensen är lika naturlig för kandidaten som för normgruppen i stort. Röd indikerar att kandidaten måste kämpa med beteendena inom kompetensdimensionen.  </a:t>
            </a:r>
            <a:endParaRPr lang="sv-SE" sz="160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graphicFrame>
        <p:nvGraphicFramePr>
          <p:cNvPr id="13" name="TablePersonality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184122"/>
              </p:ext>
            </p:extLst>
          </p:nvPr>
        </p:nvGraphicFramePr>
        <p:xfrm>
          <a:off x="625482" y="3497179"/>
          <a:ext cx="5126418" cy="1784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45996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680422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61904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3344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36921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54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6581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1CB04BD-B797-4EEF-B338-893C74C34F5E}"/>
              </a:ext>
            </a:extLst>
          </p:cNvPr>
          <p:cNvSpPr txBox="1"/>
          <p:nvPr/>
        </p:nvSpPr>
        <p:spPr>
          <a:xfrm>
            <a:off x="6096000" y="3424110"/>
            <a:ext cx="5742900" cy="195715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563B7E81-8231-4E72-B438-F3D49F265D94}"/>
              </a:ext>
            </a:extLst>
          </p:cNvPr>
          <p:cNvSpPr/>
          <p:nvPr/>
        </p:nvSpPr>
        <p:spPr>
          <a:xfrm>
            <a:off x="559198" y="3115697"/>
            <a:ext cx="5378618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Bedömda kompetensdimensioner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7191BD73-0BCA-4616-B31E-87FB2D1DF397}"/>
              </a:ext>
            </a:extLst>
          </p:cNvPr>
          <p:cNvSpPr/>
          <p:nvPr/>
        </p:nvSpPr>
        <p:spPr>
          <a:xfrm>
            <a:off x="6096000" y="3115697"/>
            <a:ext cx="57429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147867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 err="1"/>
              <a:t>two</a:t>
            </a:r>
            <a:endParaRPr lang="sv-SE" b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 err="1">
                <a:solidFill>
                  <a:schemeClr val="bg1"/>
                </a:solidFill>
                <a:latin typeface="Futura Std Light" panose="020B0402020204020303" pitchFamily="34" charset="0"/>
              </a:rPr>
              <a:t>one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050014"/>
              </p:ext>
            </p:extLst>
          </p:nvPr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123669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4176976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#2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049820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13827992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t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1_Citat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3.xml><?xml version="1.0" encoding="utf-8"?>
<a:theme xmlns:a="http://schemas.openxmlformats.org/drawingml/2006/main" name="CEB Corporate PPT Template">
  <a:themeElements>
    <a:clrScheme name="SHL Corporate Colors">
      <a:dk1>
        <a:srgbClr val="000000"/>
      </a:dk1>
      <a:lt1>
        <a:srgbClr val="FFFFFF"/>
      </a:lt1>
      <a:dk2>
        <a:srgbClr val="585250"/>
      </a:dk2>
      <a:lt2>
        <a:srgbClr val="E4DFDA"/>
      </a:lt2>
      <a:accent1>
        <a:srgbClr val="78D64B"/>
      </a:accent1>
      <a:accent2>
        <a:srgbClr val="00B2E3"/>
      </a:accent2>
      <a:accent3>
        <a:srgbClr val="006071"/>
      </a:accent3>
      <a:accent4>
        <a:srgbClr val="3BD3AE"/>
      </a:accent4>
      <a:accent5>
        <a:srgbClr val="655DC6"/>
      </a:accent5>
      <a:accent6>
        <a:srgbClr val="F5A8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rtlCol="0" anchor="t" anchorCtr="0" compatLnSpc="1">
        <a:prstTxWarp prst="textNoShape">
          <a:avLst/>
        </a:prstTxWarp>
        <a:spAutoFit/>
      </a:bodyPr>
      <a:lstStyle>
        <a:defPPr algn="l">
          <a:defRPr dirty="0" err="1" smtClean="0"/>
        </a:defPPr>
      </a:lstStyle>
    </a:txDef>
  </a:objectDefaults>
  <a:extraClrSchemeLst>
    <a:extraClrScheme>
      <a:clrScheme name="Office Theme 1">
        <a:dk1>
          <a:srgbClr val="262626"/>
        </a:dk1>
        <a:lt1>
          <a:srgbClr val="FFFFFF"/>
        </a:lt1>
        <a:dk2>
          <a:srgbClr val="4A1863"/>
        </a:dk2>
        <a:lt2>
          <a:srgbClr val="E6007E"/>
        </a:lt2>
        <a:accent1>
          <a:srgbClr val="F07F13"/>
        </a:accent1>
        <a:accent2>
          <a:srgbClr val="A6A3D1"/>
        </a:accent2>
        <a:accent3>
          <a:srgbClr val="FFFFFF"/>
        </a:accent3>
        <a:accent4>
          <a:srgbClr val="1F1F1F"/>
        </a:accent4>
        <a:accent5>
          <a:srgbClr val="F6C0AA"/>
        </a:accent5>
        <a:accent6>
          <a:srgbClr val="9693BD"/>
        </a:accent6>
        <a:hlink>
          <a:srgbClr val="00ACC9"/>
        </a:hlink>
        <a:folHlink>
          <a:srgbClr val="D5DBA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HL_Corporate_PPT" id="{92B9A023-1677-914E-A871-FA47831F7062}" vid="{6E95196E-0F3B-0B44-964F-45C94EB43C2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HL Corporate Colors">
    <a:dk1>
      <a:srgbClr val="000000"/>
    </a:dk1>
    <a:lt1>
      <a:srgbClr val="FFFFFF"/>
    </a:lt1>
    <a:dk2>
      <a:srgbClr val="585250"/>
    </a:dk2>
    <a:lt2>
      <a:srgbClr val="E4DFDA"/>
    </a:lt2>
    <a:accent1>
      <a:srgbClr val="78D64B"/>
    </a:accent1>
    <a:accent2>
      <a:srgbClr val="00B2E3"/>
    </a:accent2>
    <a:accent3>
      <a:srgbClr val="006071"/>
    </a:accent3>
    <a:accent4>
      <a:srgbClr val="3BD3AE"/>
    </a:accent4>
    <a:accent5>
      <a:srgbClr val="655DC6"/>
    </a:accent5>
    <a:accent6>
      <a:srgbClr val="F5A800"/>
    </a:accent6>
    <a:hlink>
      <a:srgbClr val="000000"/>
    </a:hlink>
    <a:folHlink>
      <a:srgbClr val="000000"/>
    </a:folHlink>
  </a:clrScheme>
  <a:fontScheme name="Arial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a056505-d32c-4018-a606-5e08308e65a3">
      <Terms xmlns="http://schemas.microsoft.com/office/infopath/2007/PartnerControls"/>
    </lcf76f155ced4ddcb4097134ff3c332f>
    <TaxCatchAll xmlns="908baf78-66c0-4e6a-b76e-7fb3c0e2990b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D661FDA7D89774AB584396B215937D7" ma:contentTypeVersion="15" ma:contentTypeDescription="Skapa ett nytt dokument." ma:contentTypeScope="" ma:versionID="082dc3d57662a36a1faf64f4e8d12a05">
  <xsd:schema xmlns:xsd="http://www.w3.org/2001/XMLSchema" xmlns:xs="http://www.w3.org/2001/XMLSchema" xmlns:p="http://schemas.microsoft.com/office/2006/metadata/properties" xmlns:ns2="908baf78-66c0-4e6a-b76e-7fb3c0e2990b" xmlns:ns3="9a056505-d32c-4018-a606-5e08308e65a3" targetNamespace="http://schemas.microsoft.com/office/2006/metadata/properties" ma:root="true" ma:fieldsID="26b32458afa53f76557f0a2c24f11126" ns2:_="" ns3:_="">
    <xsd:import namespace="908baf78-66c0-4e6a-b76e-7fb3c0e2990b"/>
    <xsd:import namespace="9a056505-d32c-4018-a606-5e08308e65a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8baf78-66c0-4e6a-b76e-7fb3c0e299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d6195671-b2e4-4a72-9c3b-ca444c403400}" ma:internalName="TaxCatchAll" ma:showField="CatchAllData" ma:web="908baf78-66c0-4e6a-b76e-7fb3c0e299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056505-d32c-4018-a606-5e08308e65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ildmarkeringar" ma:readOnly="false" ma:fieldId="{5cf76f15-5ced-4ddc-b409-7134ff3c332f}" ma:taxonomyMulti="true" ma:sspId="287859f5-7b8b-4992-8903-d46cd89ec1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814FF38-9800-473B-8EFE-33980F4C16C8}">
  <ds:schemaRefs>
    <ds:schemaRef ds:uri="http://schemas.microsoft.com/office/2006/documentManagement/types"/>
    <ds:schemaRef ds:uri="http://schemas.microsoft.com/office/2006/metadata/properties"/>
    <ds:schemaRef ds:uri="908baf78-66c0-4e6a-b76e-7fb3c0e2990b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a056505-d32c-4018-a606-5e08308e65a3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58F8E9D-8022-4804-B3EB-55F2CE48D9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08baf78-66c0-4e6a-b76e-7fb3c0e2990b"/>
    <ds:schemaRef ds:uri="9a056505-d32c-4018-a606-5e08308e65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430915E-7102-4B3E-B23B-4AECA271D1F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737</Words>
  <Application>Microsoft Macintosh PowerPoint</Application>
  <PresentationFormat>Widescreen</PresentationFormat>
  <Paragraphs>259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Century Gothic</vt:lpstr>
      <vt:lpstr>Futura Std Light</vt:lpstr>
      <vt:lpstr>Georgia</vt:lpstr>
      <vt:lpstr>Jellyka - Estrya's Handwriting</vt:lpstr>
      <vt:lpstr>Lucida Grande</vt:lpstr>
      <vt:lpstr>Wingdings</vt:lpstr>
      <vt:lpstr>Wingdings 2</vt:lpstr>
      <vt:lpstr>Citat</vt:lpstr>
      <vt:lpstr>1_Citat</vt:lpstr>
      <vt:lpstr>CEB Corporate PPT Template</vt:lpstr>
      <vt:lpstr>PowerPoint Presentation</vt:lpstr>
      <vt:lpstr>Vår Metodik</vt:lpstr>
      <vt:lpstr>PowerPoint Presentation</vt:lpstr>
      <vt:lpstr>Sammanfattning </vt:lpstr>
      <vt:lpstr>Introduktion</vt:lpstr>
      <vt:lpstr>PowerPoint Presentation</vt:lpstr>
      <vt:lpstr>Personlighetsbedömning – Övergripande bild</vt:lpstr>
      <vt:lpstr>two</vt:lpstr>
      <vt:lpstr>#2</vt:lpstr>
      <vt:lpstr>#3</vt:lpstr>
      <vt:lpstr>#4</vt:lpstr>
      <vt:lpstr>#5</vt:lpstr>
      <vt:lpstr>PowerPoint Presentation</vt:lpstr>
      <vt:lpstr>Motivationsfaktorer – Övergripande bild </vt:lpstr>
      <vt:lpstr>PowerPoint Presentation</vt:lpstr>
      <vt:lpstr>Kognitiv förmåga – Övergripande bild</vt:lpstr>
      <vt:lpstr>Induktiv, Numerisk och Deduktiv förmåga</vt:lpstr>
      <vt:lpstr>PowerPoint Presentation</vt:lpstr>
      <vt:lpstr>Bakgrundskontroll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Malin Lindqvist</dc:creator>
  <cp:lastModifiedBy>Lukas Sjöstrand</cp:lastModifiedBy>
  <cp:revision>39</cp:revision>
  <cp:lastPrinted>2020-02-24T09:42:29Z</cp:lastPrinted>
  <dcterms:created xsi:type="dcterms:W3CDTF">2019-09-03T08:25:55Z</dcterms:created>
  <dcterms:modified xsi:type="dcterms:W3CDTF">2023-07-26T11:17:24Z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0x0101002D661FDA7D89774AB584396B215937D7</vt:lpwstr>
  </property>
  <property fmtid="{D5CDD505-2E9C-101B-9397-08002B2CF9AE}" pid="3" name="MediaServiceImageTags">
    <vt:lpwstr/>
  </property>
</Properties>
</file>

<file path=docProps/thumbnail.jpeg>
</file>